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257" r:id="rId6"/>
    <p:sldId id="259" r:id="rId7"/>
    <p:sldId id="258" r:id="rId8"/>
    <p:sldId id="260" r:id="rId9"/>
    <p:sldId id="267" r:id="rId10"/>
    <p:sldId id="264" r:id="rId11"/>
    <p:sldId id="270" r:id="rId12"/>
    <p:sldId id="271" r:id="rId13"/>
    <p:sldId id="268" r:id="rId14"/>
    <p:sldId id="272" r:id="rId15"/>
    <p:sldId id="273" r:id="rId16"/>
    <p:sldId id="274" r:id="rId17"/>
    <p:sldId id="266" r:id="rId18"/>
    <p:sldId id="275" r:id="rId19"/>
    <p:sldId id="265" r:id="rId20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039" autoAdjust="0"/>
    <p:restoredTop sz="93878" autoAdjust="0"/>
  </p:normalViewPr>
  <p:slideViewPr>
    <p:cSldViewPr>
      <p:cViewPr varScale="1">
        <p:scale>
          <a:sx n="107" d="100"/>
          <a:sy n="107" d="100"/>
        </p:scale>
        <p:origin x="1332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Klepfer" userId="2922011d-9d32-49c4-8382-34f3f048043e" providerId="ADAL" clId="{A83FD728-4735-4116-A0C6-65D537CF5953}"/>
    <pc:docChg chg="custSel addSld delSld modSld sldOrd">
      <pc:chgData name="Anne Klepfer" userId="2922011d-9d32-49c4-8382-34f3f048043e" providerId="ADAL" clId="{A83FD728-4735-4116-A0C6-65D537CF5953}" dt="2020-11-12T19:42:38.440" v="323" actId="27918"/>
      <pc:docMkLst>
        <pc:docMk/>
      </pc:docMkLst>
      <pc:sldChg chg="modSp mod">
        <pc:chgData name="Anne Klepfer" userId="2922011d-9d32-49c4-8382-34f3f048043e" providerId="ADAL" clId="{A83FD728-4735-4116-A0C6-65D537CF5953}" dt="2020-11-11T22:14:26.061" v="52" actId="20577"/>
        <pc:sldMkLst>
          <pc:docMk/>
          <pc:sldMk cId="4190595948" sldId="256"/>
        </pc:sldMkLst>
        <pc:spChg chg="mod">
          <ac:chgData name="Anne Klepfer" userId="2922011d-9d32-49c4-8382-34f3f048043e" providerId="ADAL" clId="{A83FD728-4735-4116-A0C6-65D537CF5953}" dt="2020-11-11T22:14:26.061" v="52" actId="20577"/>
          <ac:spMkLst>
            <pc:docMk/>
            <pc:sldMk cId="4190595948" sldId="256"/>
            <ac:spMk id="6" creationId="{00000000-0000-0000-0000-000000000000}"/>
          </ac:spMkLst>
        </pc:spChg>
        <pc:spChg chg="mod">
          <ac:chgData name="Anne Klepfer" userId="2922011d-9d32-49c4-8382-34f3f048043e" providerId="ADAL" clId="{A83FD728-4735-4116-A0C6-65D537CF5953}" dt="2020-11-11T20:12:12.302" v="3" actId="2711"/>
          <ac:spMkLst>
            <pc:docMk/>
            <pc:sldMk cId="4190595948" sldId="256"/>
            <ac:spMk id="7" creationId="{00000000-0000-0000-0000-000000000000}"/>
          </ac:spMkLst>
        </pc:spChg>
      </pc:sldChg>
      <pc:sldChg chg="modSp mod">
        <pc:chgData name="Anne Klepfer" userId="2922011d-9d32-49c4-8382-34f3f048043e" providerId="ADAL" clId="{A83FD728-4735-4116-A0C6-65D537CF5953}" dt="2020-11-11T21:26:51.613" v="51"/>
        <pc:sldMkLst>
          <pc:docMk/>
          <pc:sldMk cId="438057522" sldId="264"/>
        </pc:sldMkLst>
        <pc:graphicFrameChg chg="mod modGraphic">
          <ac:chgData name="Anne Klepfer" userId="2922011d-9d32-49c4-8382-34f3f048043e" providerId="ADAL" clId="{A83FD728-4735-4116-A0C6-65D537CF5953}" dt="2020-11-11T21:26:51.613" v="51"/>
          <ac:graphicFrameMkLst>
            <pc:docMk/>
            <pc:sldMk cId="438057522" sldId="264"/>
            <ac:graphicFrameMk id="8" creationId="{87495E97-C568-40C0-AB6E-85280A8196C6}"/>
          </ac:graphicFrameMkLst>
        </pc:graphicFrameChg>
      </pc:sldChg>
      <pc:sldChg chg="ord">
        <pc:chgData name="Anne Klepfer" userId="2922011d-9d32-49c4-8382-34f3f048043e" providerId="ADAL" clId="{A83FD728-4735-4116-A0C6-65D537CF5953}" dt="2020-11-12T15:52:44.252" v="62"/>
        <pc:sldMkLst>
          <pc:docMk/>
          <pc:sldMk cId="2598344900" sldId="265"/>
        </pc:sldMkLst>
      </pc:sldChg>
      <pc:sldChg chg="modSp mod">
        <pc:chgData name="Anne Klepfer" userId="2922011d-9d32-49c4-8382-34f3f048043e" providerId="ADAL" clId="{A83FD728-4735-4116-A0C6-65D537CF5953}" dt="2020-11-11T21:09:40.873" v="49" actId="6549"/>
        <pc:sldMkLst>
          <pc:docMk/>
          <pc:sldMk cId="2050607923" sldId="267"/>
        </pc:sldMkLst>
        <pc:spChg chg="mod">
          <ac:chgData name="Anne Klepfer" userId="2922011d-9d32-49c4-8382-34f3f048043e" providerId="ADAL" clId="{A83FD728-4735-4116-A0C6-65D537CF5953}" dt="2020-11-11T21:09:40.873" v="49" actId="6549"/>
          <ac:spMkLst>
            <pc:docMk/>
            <pc:sldMk cId="2050607923" sldId="267"/>
            <ac:spMk id="3" creationId="{6A6C9559-139E-4DFF-B154-C7EE2B676251}"/>
          </ac:spMkLst>
        </pc:spChg>
      </pc:sldChg>
      <pc:sldChg chg="addSp delSp modSp mod modClrScheme chgLayout">
        <pc:chgData name="Anne Klepfer" userId="2922011d-9d32-49c4-8382-34f3f048043e" providerId="ADAL" clId="{A83FD728-4735-4116-A0C6-65D537CF5953}" dt="2020-11-12T15:52:53.651" v="65"/>
        <pc:sldMkLst>
          <pc:docMk/>
          <pc:sldMk cId="1802751248" sldId="268"/>
        </pc:sldMkLst>
        <pc:spChg chg="del">
          <ac:chgData name="Anne Klepfer" userId="2922011d-9d32-49c4-8382-34f3f048043e" providerId="ADAL" clId="{A83FD728-4735-4116-A0C6-65D537CF5953}" dt="2020-11-12T15:52:51.649" v="63" actId="700"/>
          <ac:spMkLst>
            <pc:docMk/>
            <pc:sldMk cId="1802751248" sldId="268"/>
            <ac:spMk id="2" creationId="{16ED1FF2-0443-420C-B733-B91588D93114}"/>
          </ac:spMkLst>
        </pc:spChg>
        <pc:spChg chg="del">
          <ac:chgData name="Anne Klepfer" userId="2922011d-9d32-49c4-8382-34f3f048043e" providerId="ADAL" clId="{A83FD728-4735-4116-A0C6-65D537CF5953}" dt="2020-11-12T15:52:51.649" v="63" actId="700"/>
          <ac:spMkLst>
            <pc:docMk/>
            <pc:sldMk cId="1802751248" sldId="268"/>
            <ac:spMk id="3" creationId="{C7C5F528-CD8D-460F-B8D9-5B0B94C3C222}"/>
          </ac:spMkLst>
        </pc:spChg>
        <pc:graphicFrameChg chg="add mod">
          <ac:chgData name="Anne Klepfer" userId="2922011d-9d32-49c4-8382-34f3f048043e" providerId="ADAL" clId="{A83FD728-4735-4116-A0C6-65D537CF5953}" dt="2020-11-12T15:52:53.651" v="65"/>
          <ac:graphicFrameMkLst>
            <pc:docMk/>
            <pc:sldMk cId="1802751248" sldId="268"/>
            <ac:graphicFrameMk id="4" creationId="{00000000-0008-0000-0700-000002000000}"/>
          </ac:graphicFrameMkLst>
        </pc:graphicFrameChg>
      </pc:sldChg>
      <pc:sldChg chg="addSp delSp modSp del mod modClrScheme chgLayout">
        <pc:chgData name="Anne Klepfer" userId="2922011d-9d32-49c4-8382-34f3f048043e" providerId="ADAL" clId="{A83FD728-4735-4116-A0C6-65D537CF5953}" dt="2020-11-12T19:11:41.146" v="78" actId="47"/>
        <pc:sldMkLst>
          <pc:docMk/>
          <pc:sldMk cId="1511973094" sldId="269"/>
        </pc:sldMkLst>
        <pc:spChg chg="del">
          <ac:chgData name="Anne Klepfer" userId="2922011d-9d32-49c4-8382-34f3f048043e" providerId="ADAL" clId="{A83FD728-4735-4116-A0C6-65D537CF5953}" dt="2020-11-12T15:54:12.830" v="68" actId="700"/>
          <ac:spMkLst>
            <pc:docMk/>
            <pc:sldMk cId="1511973094" sldId="269"/>
            <ac:spMk id="2" creationId="{4FF03BC7-99FE-465C-9D68-2D682DF6FF39}"/>
          </ac:spMkLst>
        </pc:spChg>
        <pc:graphicFrameChg chg="add del mod">
          <ac:chgData name="Anne Klepfer" userId="2922011d-9d32-49c4-8382-34f3f048043e" providerId="ADAL" clId="{A83FD728-4735-4116-A0C6-65D537CF5953}" dt="2020-11-12T19:11:28.754" v="76" actId="478"/>
          <ac:graphicFrameMkLst>
            <pc:docMk/>
            <pc:sldMk cId="1511973094" sldId="269"/>
            <ac:graphicFrameMk id="3" creationId="{00000000-0008-0000-0C00-000002000000}"/>
          </ac:graphicFrameMkLst>
        </pc:graphicFrameChg>
        <pc:graphicFrameChg chg="add mod">
          <ac:chgData name="Anne Klepfer" userId="2922011d-9d32-49c4-8382-34f3f048043e" providerId="ADAL" clId="{A83FD728-4735-4116-A0C6-65D537CF5953}" dt="2020-11-12T19:11:32.117" v="77"/>
          <ac:graphicFrameMkLst>
            <pc:docMk/>
            <pc:sldMk cId="1511973094" sldId="269"/>
            <ac:graphicFrameMk id="4" creationId="{00000000-0008-0000-0C00-000002000000}"/>
          </ac:graphicFrameMkLst>
        </pc:graphicFrameChg>
      </pc:sldChg>
      <pc:sldChg chg="addSp modSp new">
        <pc:chgData name="Anne Klepfer" userId="2922011d-9d32-49c4-8382-34f3f048043e" providerId="ADAL" clId="{A83FD728-4735-4116-A0C6-65D537CF5953}" dt="2020-11-12T15:11:56.041" v="54"/>
        <pc:sldMkLst>
          <pc:docMk/>
          <pc:sldMk cId="587515636" sldId="270"/>
        </pc:sldMkLst>
        <pc:graphicFrameChg chg="add mod">
          <ac:chgData name="Anne Klepfer" userId="2922011d-9d32-49c4-8382-34f3f048043e" providerId="ADAL" clId="{A83FD728-4735-4116-A0C6-65D537CF5953}" dt="2020-11-12T15:11:56.041" v="54"/>
          <ac:graphicFrameMkLst>
            <pc:docMk/>
            <pc:sldMk cId="587515636" sldId="270"/>
            <ac:graphicFrameMk id="2" creationId="{F7A43A80-18F6-4D1A-8ADE-5AADC5C8FB80}"/>
          </ac:graphicFrameMkLst>
        </pc:graphicFrameChg>
      </pc:sldChg>
      <pc:sldChg chg="addSp modSp new mod">
        <pc:chgData name="Anne Klepfer" userId="2922011d-9d32-49c4-8382-34f3f048043e" providerId="ADAL" clId="{A83FD728-4735-4116-A0C6-65D537CF5953}" dt="2020-11-12T19:42:38.440" v="323" actId="27918"/>
        <pc:sldMkLst>
          <pc:docMk/>
          <pc:sldMk cId="1991340446" sldId="271"/>
        </pc:sldMkLst>
        <pc:graphicFrameChg chg="add mod">
          <ac:chgData name="Anne Klepfer" userId="2922011d-9d32-49c4-8382-34f3f048043e" providerId="ADAL" clId="{A83FD728-4735-4116-A0C6-65D537CF5953}" dt="2020-11-12T15:51:36" v="57"/>
          <ac:graphicFrameMkLst>
            <pc:docMk/>
            <pc:sldMk cId="1991340446" sldId="271"/>
            <ac:graphicFrameMk id="2" creationId="{00000000-0008-0000-0500-000002000000}"/>
          </ac:graphicFrameMkLst>
        </pc:graphicFrameChg>
      </pc:sldChg>
      <pc:sldChg chg="addSp modSp new mod ord">
        <pc:chgData name="Anne Klepfer" userId="2922011d-9d32-49c4-8382-34f3f048043e" providerId="ADAL" clId="{A83FD728-4735-4116-A0C6-65D537CF5953}" dt="2020-11-12T15:53:34.692" v="67"/>
        <pc:sldMkLst>
          <pc:docMk/>
          <pc:sldMk cId="1868717134" sldId="272"/>
        </pc:sldMkLst>
        <pc:graphicFrameChg chg="add mod">
          <ac:chgData name="Anne Klepfer" userId="2922011d-9d32-49c4-8382-34f3f048043e" providerId="ADAL" clId="{A83FD728-4735-4116-A0C6-65D537CF5953}" dt="2020-11-12T15:53:34.692" v="67"/>
          <ac:graphicFrameMkLst>
            <pc:docMk/>
            <pc:sldMk cId="1868717134" sldId="272"/>
            <ac:graphicFrameMk id="2" creationId="{00000000-0008-0000-0800-000002000000}"/>
          </ac:graphicFrameMkLst>
        </pc:graphicFrameChg>
      </pc:sldChg>
      <pc:sldChg chg="addSp modSp new mod">
        <pc:chgData name="Anne Klepfer" userId="2922011d-9d32-49c4-8382-34f3f048043e" providerId="ADAL" clId="{A83FD728-4735-4116-A0C6-65D537CF5953}" dt="2020-11-12T19:11:44.773" v="80"/>
        <pc:sldMkLst>
          <pc:docMk/>
          <pc:sldMk cId="3995459481" sldId="273"/>
        </pc:sldMkLst>
        <pc:graphicFrameChg chg="add mod">
          <ac:chgData name="Anne Klepfer" userId="2922011d-9d32-49c4-8382-34f3f048043e" providerId="ADAL" clId="{A83FD728-4735-4116-A0C6-65D537CF5953}" dt="2020-11-12T19:11:44.773" v="80"/>
          <ac:graphicFrameMkLst>
            <pc:docMk/>
            <pc:sldMk cId="3995459481" sldId="273"/>
            <ac:graphicFrameMk id="2" creationId="{00000000-0008-0000-0C00-000002000000}"/>
          </ac:graphicFrameMkLst>
        </pc:graphicFrameChg>
      </pc:sldChg>
      <pc:sldChg chg="addSp delSp modSp new mod">
        <pc:chgData name="Anne Klepfer" userId="2922011d-9d32-49c4-8382-34f3f048043e" providerId="ADAL" clId="{A83FD728-4735-4116-A0C6-65D537CF5953}" dt="2020-11-12T19:40:30.103" v="322" actId="1076"/>
        <pc:sldMkLst>
          <pc:docMk/>
          <pc:sldMk cId="1069857999" sldId="274"/>
        </pc:sldMkLst>
        <pc:spChg chg="add mod">
          <ac:chgData name="Anne Klepfer" userId="2922011d-9d32-49c4-8382-34f3f048043e" providerId="ADAL" clId="{A83FD728-4735-4116-A0C6-65D537CF5953}" dt="2020-11-12T19:40:30.103" v="322" actId="1076"/>
          <ac:spMkLst>
            <pc:docMk/>
            <pc:sldMk cId="1069857999" sldId="274"/>
            <ac:spMk id="4" creationId="{E6EF7396-0B48-4703-8AD0-821131D92DAE}"/>
          </ac:spMkLst>
        </pc:spChg>
        <pc:spChg chg="add mod">
          <ac:chgData name="Anne Klepfer" userId="2922011d-9d32-49c4-8382-34f3f048043e" providerId="ADAL" clId="{A83FD728-4735-4116-A0C6-65D537CF5953}" dt="2020-11-12T19:38:08.367" v="314" actId="122"/>
          <ac:spMkLst>
            <pc:docMk/>
            <pc:sldMk cId="1069857999" sldId="274"/>
            <ac:spMk id="6" creationId="{A13BCD9E-C301-46D1-BEB1-78BB23B6C642}"/>
          </ac:spMkLst>
        </pc:spChg>
        <pc:graphicFrameChg chg="add del mod modGraphic">
          <ac:chgData name="Anne Klepfer" userId="2922011d-9d32-49c4-8382-34f3f048043e" providerId="ADAL" clId="{A83FD728-4735-4116-A0C6-65D537CF5953}" dt="2020-11-12T19:15:24.568" v="88" actId="21"/>
          <ac:graphicFrameMkLst>
            <pc:docMk/>
            <pc:sldMk cId="1069857999" sldId="274"/>
            <ac:graphicFrameMk id="2" creationId="{2AD8715E-0CC8-4B73-91F9-745C4B3E6C9B}"/>
          </ac:graphicFrameMkLst>
        </pc:graphicFrameChg>
        <pc:graphicFrameChg chg="add mod">
          <ac:chgData name="Anne Klepfer" userId="2922011d-9d32-49c4-8382-34f3f048043e" providerId="ADAL" clId="{A83FD728-4735-4116-A0C6-65D537CF5953}" dt="2020-11-12T19:40:10.743" v="319" actId="1076"/>
          <ac:graphicFrameMkLst>
            <pc:docMk/>
            <pc:sldMk cId="1069857999" sldId="274"/>
            <ac:graphicFrameMk id="5" creationId="{722F2A5D-BD01-4F08-B78A-12393CBD2DC6}"/>
          </ac:graphicFrameMkLst>
        </pc:graphicFrameChg>
        <pc:picChg chg="add mod">
          <ac:chgData name="Anne Klepfer" userId="2922011d-9d32-49c4-8382-34f3f048043e" providerId="ADAL" clId="{A83FD728-4735-4116-A0C6-65D537CF5953}" dt="2020-11-12T19:40:14.960" v="320" actId="14100"/>
          <ac:picMkLst>
            <pc:docMk/>
            <pc:sldMk cId="1069857999" sldId="274"/>
            <ac:picMk id="7" creationId="{A36B6FB8-F86D-427B-9FB7-010CE0392CD7}"/>
          </ac:picMkLst>
        </pc:picChg>
      </pc:sldChg>
      <pc:sldChg chg="addSp delSp modSp new mod ord">
        <pc:chgData name="Anne Klepfer" userId="2922011d-9d32-49c4-8382-34f3f048043e" providerId="ADAL" clId="{A83FD728-4735-4116-A0C6-65D537CF5953}" dt="2020-11-12T19:35:04.314" v="129"/>
        <pc:sldMkLst>
          <pc:docMk/>
          <pc:sldMk cId="985709100" sldId="275"/>
        </pc:sldMkLst>
        <pc:graphicFrameChg chg="add del mod modGraphic">
          <ac:chgData name="Anne Klepfer" userId="2922011d-9d32-49c4-8382-34f3f048043e" providerId="ADAL" clId="{A83FD728-4735-4116-A0C6-65D537CF5953}" dt="2020-11-12T19:34:26.453" v="126" actId="21"/>
          <ac:graphicFrameMkLst>
            <pc:docMk/>
            <pc:sldMk cId="985709100" sldId="275"/>
            <ac:graphicFrameMk id="2" creationId="{D63D9E21-8D45-4E69-A090-A8F59CCB9EA6}"/>
          </ac:graphicFrameMkLst>
        </pc:graphicFrameChg>
        <pc:picChg chg="add">
          <ac:chgData name="Anne Klepfer" userId="2922011d-9d32-49c4-8382-34f3f048043e" providerId="ADAL" clId="{A83FD728-4735-4116-A0C6-65D537CF5953}" dt="2020-11-12T19:34:49.081" v="127"/>
          <ac:picMkLst>
            <pc:docMk/>
            <pc:sldMk cId="985709100" sldId="275"/>
            <ac:picMk id="3" creationId="{90729292-2E2F-4710-B28B-3831F73FD857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ne\Documents\Budget\2021%20Budget%20File\2021%20Draft%20Budget%20Workshee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ne\Documents\Budget\2021%20Budget%20File\2021%20Draft%20Budget%20Workshee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ne\Documents\Budget\2021%20Budget%20File\2021%20Draft%20Budget%20Workshee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Schwenksville</a:t>
            </a:r>
            <a:r>
              <a:rPr lang="en-US" baseline="0"/>
              <a:t> Borough</a:t>
            </a:r>
          </a:p>
          <a:p>
            <a:pPr>
              <a:defRPr/>
            </a:pPr>
            <a:r>
              <a:rPr lang="en-US" baseline="0"/>
              <a:t>Budgets 2017-2021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2017</c:v>
          </c:tx>
          <c:spPr>
            <a:gradFill rotWithShape="1">
              <a:gsLst>
                <a:gs pos="0">
                  <a:schemeClr val="accent5">
                    <a:shade val="53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hade val="53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shade val="53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'Prior Year Summary Comparison'!$C$10</c:f>
              <c:strCache>
                <c:ptCount val="1"/>
                <c:pt idx="0">
                  <c:v>Total Budget All Funds</c:v>
                </c:pt>
              </c:strCache>
            </c:strRef>
          </c:cat>
          <c:val>
            <c:numRef>
              <c:f>'Prior Year Summary Comparison'!$D$10</c:f>
              <c:numCache>
                <c:formatCode>"$"#,##0.00</c:formatCode>
                <c:ptCount val="1"/>
                <c:pt idx="0">
                  <c:v>1570520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DB-4C34-B27E-883B0B276DA8}"/>
            </c:ext>
          </c:extLst>
        </c:ser>
        <c:ser>
          <c:idx val="1"/>
          <c:order val="1"/>
          <c:tx>
            <c:v>2018</c:v>
          </c:tx>
          <c:spPr>
            <a:gradFill rotWithShape="1">
              <a:gsLst>
                <a:gs pos="0">
                  <a:schemeClr val="accent5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'Prior Year Summary Comparison'!$C$10</c:f>
              <c:strCache>
                <c:ptCount val="1"/>
                <c:pt idx="0">
                  <c:v>Total Budget All Funds</c:v>
                </c:pt>
              </c:strCache>
            </c:strRef>
          </c:cat>
          <c:val>
            <c:numRef>
              <c:f>'Prior Year Summary Comparison'!$E$10</c:f>
              <c:numCache>
                <c:formatCode>"$"#,##0.00</c:formatCode>
                <c:ptCount val="1"/>
                <c:pt idx="0">
                  <c:v>1758986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DB-4C34-B27E-883B0B276DA8}"/>
            </c:ext>
          </c:extLst>
        </c:ser>
        <c:ser>
          <c:idx val="2"/>
          <c:order val="2"/>
          <c:tx>
            <c:v>2019</c:v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'Prior Year Summary Comparison'!$C$10</c:f>
              <c:strCache>
                <c:ptCount val="1"/>
                <c:pt idx="0">
                  <c:v>Total Budget All Funds</c:v>
                </c:pt>
              </c:strCache>
            </c:strRef>
          </c:cat>
          <c:val>
            <c:numRef>
              <c:f>'Prior Year Summary Comparison'!$F$10</c:f>
              <c:numCache>
                <c:formatCode>"$"#,##0.00</c:formatCode>
                <c:ptCount val="1"/>
                <c:pt idx="0">
                  <c:v>2273745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DB-4C34-B27E-883B0B276DA8}"/>
            </c:ext>
          </c:extLst>
        </c:ser>
        <c:ser>
          <c:idx val="3"/>
          <c:order val="3"/>
          <c:tx>
            <c:v>2020</c:v>
          </c:tx>
          <c:spPr>
            <a:gradFill rotWithShape="1">
              <a:gsLst>
                <a:gs pos="0">
                  <a:schemeClr val="accent5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DDB-4C34-B27E-883B0B276D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'Prior Year Summary Comparison'!$C$10</c:f>
              <c:strCache>
                <c:ptCount val="1"/>
                <c:pt idx="0">
                  <c:v>Total Budget All Funds</c:v>
                </c:pt>
              </c:strCache>
            </c:strRef>
          </c:cat>
          <c:val>
            <c:numRef>
              <c:f>'Prior Year Summary Comparison'!$G$10</c:f>
              <c:numCache>
                <c:formatCode>"$"#,##0.00</c:formatCode>
                <c:ptCount val="1"/>
                <c:pt idx="0">
                  <c:v>2768380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DB-4C34-B27E-883B0B276DA8}"/>
            </c:ext>
          </c:extLst>
        </c:ser>
        <c:ser>
          <c:idx val="4"/>
          <c:order val="4"/>
          <c:tx>
            <c:v>2021</c:v>
          </c:tx>
          <c:spPr>
            <a:gradFill rotWithShape="1">
              <a:gsLst>
                <a:gs pos="0">
                  <a:schemeClr val="accent5">
                    <a:tint val="54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tint val="54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tint val="54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'Prior Year Summary Comparison'!$C$10</c:f>
              <c:strCache>
                <c:ptCount val="1"/>
                <c:pt idx="0">
                  <c:v>Total Budget All Funds</c:v>
                </c:pt>
              </c:strCache>
            </c:strRef>
          </c:cat>
          <c:val>
            <c:numRef>
              <c:f>'Prior Year Summary Comparison'!$H$10</c:f>
              <c:numCache>
                <c:formatCode>"$"#,##0.00</c:formatCode>
                <c:ptCount val="1"/>
                <c:pt idx="0">
                  <c:v>1165685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DDB-4C34-B27E-883B0B276D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2157536"/>
        <c:axId val="2034079472"/>
      </c:barChart>
      <c:catAx>
        <c:axId val="9215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4079472"/>
        <c:crosses val="autoZero"/>
        <c:auto val="1"/>
        <c:lblAlgn val="ctr"/>
        <c:lblOffset val="100"/>
        <c:noMultiLvlLbl val="0"/>
      </c:catAx>
      <c:valAx>
        <c:axId val="2034079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157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394557593807746"/>
          <c:y val="0.91831400952135334"/>
          <c:w val="0.71599781277340324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Schwenksville Borough 2021 Revenue Sources -All Funds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53F-4969-93E6-C94A3670DE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53F-4969-93E6-C94A3670DED7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53F-4969-93E6-C94A3670DE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53F-4969-93E6-C94A3670DED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053F-4969-93E6-C94A3670DED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053F-4969-93E6-C94A3670DED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053F-4969-93E6-C94A3670DED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053F-4969-93E6-C94A3670DED7}"/>
              </c:ext>
            </c:extLst>
          </c:dPt>
          <c:dLbls>
            <c:dLbl>
              <c:idx val="1"/>
              <c:layout>
                <c:manualLayout>
                  <c:x val="-9.8008671549603521E-2"/>
                  <c:y val="-0.1962066501372237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3F-4969-93E6-C94A3670DED7}"/>
                </c:ext>
              </c:extLst>
            </c:dLbl>
            <c:dLbl>
              <c:idx val="2"/>
              <c:layout>
                <c:manualLayout>
                  <c:x val="3.8495456617339038E-2"/>
                  <c:y val="-0.2711461107739647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3F-4969-93E6-C94A3670DED7}"/>
                </c:ext>
              </c:extLst>
            </c:dLbl>
            <c:dLbl>
              <c:idx val="3"/>
              <c:layout>
                <c:manualLayout>
                  <c:x val="0.11785863565651142"/>
                  <c:y val="-9.829234422366520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53F-4969-93E6-C94A3670DED7}"/>
                </c:ext>
              </c:extLst>
            </c:dLbl>
            <c:dLbl>
              <c:idx val="4"/>
              <c:layout>
                <c:manualLayout>
                  <c:x val="2.8984479236445947E-2"/>
                  <c:y val="1.5739042649363669E-2"/>
                </c:manualLayout>
              </c:layout>
              <c:tx>
                <c:rich>
                  <a:bodyPr/>
                  <a:lstStyle/>
                  <a:p>
                    <a:fld id="{5E9C7351-6036-46F6-AA34-903FF424BA4A}" type="CATEGORYNAME">
                      <a:rPr lang="en-US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baseline="0">
                        <a:solidFill>
                          <a:schemeClr val="bg1"/>
                        </a:solidFill>
                      </a:rPr>
                      <a:t>, </a:t>
                    </a:r>
                    <a:fld id="{DD06AC57-4D8F-4609-A4C1-C4A7A8198DA6}" type="VALUE">
                      <a:rPr lang="en-US" baseline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r>
                      <a:rPr lang="en-US" baseline="0">
                        <a:solidFill>
                          <a:schemeClr val="bg1"/>
                        </a:solidFill>
                      </a:rPr>
                      <a:t>, </a:t>
                    </a:r>
                    <a:fld id="{29ABEF4A-C90A-4AE9-9709-D80815EE78BE}" type="PERCENTAGE">
                      <a:rPr lang="en-US" baseline="0">
                        <a:solidFill>
                          <a:schemeClr val="bg1"/>
                        </a:solidFill>
                      </a:rPr>
                      <a:pPr/>
                      <a:t>[PERCENTAGE]</a:t>
                    </a:fld>
                    <a:endParaRPr lang="en-US" baseline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53F-4969-93E6-C94A3670DED7}"/>
                </c:ext>
              </c:extLst>
            </c:dLbl>
            <c:dLbl>
              <c:idx val="5"/>
              <c:layout>
                <c:manualLayout>
                  <c:x val="-4.8320729229525725E-2"/>
                  <c:y val="-5.027559930354506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53F-4969-93E6-C94A3670DED7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'Expanded Budget Summary'!$AQ$5:$AQ$12</c:f>
              <c:strCache>
                <c:ptCount val="8"/>
                <c:pt idx="0">
                  <c:v>Real Estate Taxes</c:v>
                </c:pt>
                <c:pt idx="1">
                  <c:v>Earned Income Tax</c:v>
                </c:pt>
                <c:pt idx="2">
                  <c:v>Real Estate Transfer Tax</c:v>
                </c:pt>
                <c:pt idx="3">
                  <c:v>License &amp; Permit Revenue</c:v>
                </c:pt>
                <c:pt idx="4">
                  <c:v>Fines &amp; Penalty</c:v>
                </c:pt>
                <c:pt idx="5">
                  <c:v>Interest Earnings</c:v>
                </c:pt>
                <c:pt idx="6">
                  <c:v>Intergovernmental Revenue</c:v>
                </c:pt>
                <c:pt idx="7">
                  <c:v>Activity Revenues</c:v>
                </c:pt>
              </c:strCache>
            </c:strRef>
          </c:cat>
          <c:val>
            <c:numRef>
              <c:f>'Expanded Budget Summary'!$AR$5:$AR$12</c:f>
              <c:numCache>
                <c:formatCode>"$"#,##0.00</c:formatCode>
                <c:ptCount val="8"/>
                <c:pt idx="0">
                  <c:v>391029</c:v>
                </c:pt>
                <c:pt idx="1">
                  <c:v>140000</c:v>
                </c:pt>
                <c:pt idx="2">
                  <c:v>20000</c:v>
                </c:pt>
                <c:pt idx="3">
                  <c:v>59300</c:v>
                </c:pt>
                <c:pt idx="4">
                  <c:v>1000</c:v>
                </c:pt>
                <c:pt idx="5">
                  <c:v>1257</c:v>
                </c:pt>
                <c:pt idx="6">
                  <c:v>417931</c:v>
                </c:pt>
                <c:pt idx="7">
                  <c:v>22100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53F-4969-93E6-C94A3670DED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Schwenksville Borough </a:t>
            </a:r>
          </a:p>
          <a:p>
            <a:pPr>
              <a:defRPr/>
            </a:pPr>
            <a:r>
              <a:rPr lang="en-US"/>
              <a:t>2021</a:t>
            </a:r>
            <a:r>
              <a:rPr lang="en-US" baseline="0"/>
              <a:t> Expenditures - All Funds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140952357225769"/>
          <c:y val="0.18768275228416023"/>
          <c:w val="0.54011053042423973"/>
          <c:h val="0.744136711619696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ECC-4F07-9F11-AEA4E31BFEED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ECC-4F07-9F11-AEA4E31BFEED}"/>
              </c:ext>
            </c:extLst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ECC-4F07-9F11-AEA4E31BFEE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ECC-4F07-9F11-AEA4E31BFEE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ECC-4F07-9F11-AEA4E31BFEED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ECC-4F07-9F11-AEA4E31BFEED}"/>
              </c:ext>
            </c:extLst>
          </c:dPt>
          <c:dLbls>
            <c:dLbl>
              <c:idx val="3"/>
              <c:layout>
                <c:manualLayout>
                  <c:x val="6.2787998235794548E-2"/>
                  <c:y val="0.2429664454848575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ECC-4F07-9F11-AEA4E31BFEED}"/>
                </c:ext>
              </c:extLst>
            </c:dLbl>
            <c:dLbl>
              <c:idx val="4"/>
              <c:layout>
                <c:manualLayout>
                  <c:x val="-8.6889655961483285E-3"/>
                  <c:y val="9.710912721775717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ECC-4F07-9F11-AEA4E31BFEED}"/>
                </c:ext>
              </c:extLst>
            </c:dLbl>
            <c:dLbl>
              <c:idx val="5"/>
              <c:layout>
                <c:manualLayout>
                  <c:x val="-8.6137192809570995E-2"/>
                  <c:y val="0.1450243309524388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ECC-4F07-9F11-AEA4E31BFEED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'Expanded Budget Summary'!$AQ$25:$AQ$30</c:f>
              <c:strCache>
                <c:ptCount val="6"/>
                <c:pt idx="0">
                  <c:v>General Government Administration</c:v>
                </c:pt>
                <c:pt idx="1">
                  <c:v>Public Safety</c:v>
                </c:pt>
                <c:pt idx="2">
                  <c:v>Public Works/Streets/Stormwater</c:v>
                </c:pt>
                <c:pt idx="3">
                  <c:v>Culture &amp; Recreation</c:v>
                </c:pt>
                <c:pt idx="4">
                  <c:v>Community Development</c:v>
                </c:pt>
                <c:pt idx="5">
                  <c:v>Debt Service</c:v>
                </c:pt>
              </c:strCache>
            </c:strRef>
          </c:cat>
          <c:val>
            <c:numRef>
              <c:f>'Expanded Budget Summary'!$AR$25:$AR$30</c:f>
              <c:numCache>
                <c:formatCode>"$"#,##0.00</c:formatCode>
                <c:ptCount val="6"/>
                <c:pt idx="0">
                  <c:v>354543</c:v>
                </c:pt>
                <c:pt idx="1">
                  <c:v>159303</c:v>
                </c:pt>
                <c:pt idx="2">
                  <c:v>439121</c:v>
                </c:pt>
                <c:pt idx="3">
                  <c:v>34908</c:v>
                </c:pt>
                <c:pt idx="4">
                  <c:v>29800</c:v>
                </c:pt>
                <c:pt idx="5">
                  <c:v>63670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ECC-4F07-9F11-AEA4E31BFEE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33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Budget Changes off-set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Sheet4!$B$3</c:f>
              <c:strCache>
                <c:ptCount val="1"/>
                <c:pt idx="0">
                  <c:v>Revenue added from propsed Real Estate Tax inrease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4029852471103243E-3"/>
                  <c:y val="-0.33410555216303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26B-4AD5-B2D8-17A95DF852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Sheet4!$C$3:$D$3</c:f>
              <c:numCache>
                <c:formatCode>"$"#,##0.00</c:formatCode>
                <c:ptCount val="2"/>
                <c:pt idx="0">
                  <c:v>66268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6B-4AD5-B2D8-17A95DF85208}"/>
            </c:ext>
          </c:extLst>
        </c:ser>
        <c:ser>
          <c:idx val="1"/>
          <c:order val="1"/>
          <c:tx>
            <c:strRef>
              <c:f>Sheet4!$B$4</c:f>
              <c:strCache>
                <c:ptCount val="1"/>
                <c:pt idx="0">
                  <c:v>Budget impact due to Reduced Liquid Fuels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A35D78C4-C8F2-4178-B507-A0700AD3B8AF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26B-4AD5-B2D8-17A95DF852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Sheet4!$C$4:$D$4</c:f>
              <c:numCache>
                <c:formatCode>"$"#,##0.00</c:formatCode>
                <c:ptCount val="2"/>
                <c:pt idx="1">
                  <c:v>2829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6B-4AD5-B2D8-17A95DF85208}"/>
            </c:ext>
          </c:extLst>
        </c:ser>
        <c:ser>
          <c:idx val="2"/>
          <c:order val="2"/>
          <c:tx>
            <c:strRef>
              <c:f>Sheet4!$B$5</c:f>
              <c:strCache>
                <c:ptCount val="1"/>
                <c:pt idx="0">
                  <c:v>Budget Decrease due to low interest rates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0.20116683470072985"/>
                  <c:y val="-1.623188331704287E-2"/>
                </c:manualLayout>
              </c:layout>
              <c:tx>
                <c:rich>
                  <a:bodyPr/>
                  <a:lstStyle/>
                  <a:p>
                    <a:fld id="{C7FC42A4-A43F-4A06-B34F-D7BB6D60ED17}" type="SERIESNAM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[SERIES NAME]</a:t>
                    </a:fld>
                    <a:r>
                      <a:rPr lang="en-US" baseline="0">
                        <a:solidFill>
                          <a:sysClr val="windowText" lastClr="000000"/>
                        </a:solidFill>
                      </a:rPr>
                      <a:t>, </a:t>
                    </a:r>
                    <a:fld id="{8EC89B62-7E4F-4C9F-BFEF-B0E14990FD15}" type="VALUE">
                      <a:rPr lang="en-US" baseline="0">
                        <a:solidFill>
                          <a:sysClr val="windowText" lastClr="000000"/>
                        </a:solidFill>
                      </a:rPr>
                      <a:pPr/>
                      <a:t>[VALUE]</a:t>
                    </a:fld>
                    <a:endParaRPr lang="en-US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26B-4AD5-B2D8-17A95DF852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Sheet4!$C$5:$D$5</c:f>
              <c:numCache>
                <c:formatCode>"$"#,##0.00</c:formatCode>
                <c:ptCount val="2"/>
                <c:pt idx="1">
                  <c:v>2500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26B-4AD5-B2D8-17A95DF85208}"/>
            </c:ext>
          </c:extLst>
        </c:ser>
        <c:ser>
          <c:idx val="3"/>
          <c:order val="3"/>
          <c:tx>
            <c:strRef>
              <c:f>Sheet4!$B$6</c:f>
              <c:strCache>
                <c:ptCount val="1"/>
                <c:pt idx="0">
                  <c:v>Budget Decrease in License &amp; Permit Revenues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3C32A10F-9E04-45C3-ADA0-35C4DBA19B30}" type="SERIESNAM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[SERIES NAME]</a:t>
                    </a:fld>
                    <a:r>
                      <a:rPr lang="en-US" baseline="0">
                        <a:solidFill>
                          <a:sysClr val="windowText" lastClr="000000"/>
                        </a:solidFill>
                      </a:rPr>
                      <a:t>, </a:t>
                    </a:r>
                    <a:fld id="{DE02C5A0-9AF8-4A50-983C-F8C34CB8E88C}" type="VALUE">
                      <a:rPr lang="en-US" baseline="0">
                        <a:solidFill>
                          <a:sysClr val="windowText" lastClr="000000"/>
                        </a:solidFill>
                      </a:rPr>
                      <a:pPr/>
                      <a:t>[VALUE]</a:t>
                    </a:fld>
                    <a:endParaRPr lang="en-US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26B-4AD5-B2D8-17A95DF852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Sheet4!$C$6:$D$6</c:f>
              <c:numCache>
                <c:formatCode>"$"#,##0.00</c:formatCode>
                <c:ptCount val="2"/>
                <c:pt idx="1">
                  <c:v>4100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26B-4AD5-B2D8-17A95DF85208}"/>
            </c:ext>
          </c:extLst>
        </c:ser>
        <c:ser>
          <c:idx val="4"/>
          <c:order val="4"/>
          <c:tx>
            <c:strRef>
              <c:f>Sheet4!$B$7</c:f>
              <c:strCache>
                <c:ptCount val="1"/>
                <c:pt idx="0">
                  <c:v>Budget Decrease in Act 511 Taxes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51637456-0704-4CEE-BB63-B806B635702A}" type="SERIESNAM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[SERIES NAME]</a:t>
                    </a:fld>
                    <a:r>
                      <a:rPr lang="en-US" baseline="0">
                        <a:solidFill>
                          <a:sysClr val="windowText" lastClr="000000"/>
                        </a:solidFill>
                      </a:rPr>
                      <a:t>, </a:t>
                    </a:r>
                    <a:fld id="{F4B84894-9329-4AF0-B1F9-4E960EA4662A}" type="VALUE">
                      <a:rPr lang="en-US" baseline="0">
                        <a:solidFill>
                          <a:sysClr val="windowText" lastClr="000000"/>
                        </a:solidFill>
                      </a:rPr>
                      <a:pPr/>
                      <a:t>[VALUE]</a:t>
                    </a:fld>
                    <a:endParaRPr lang="en-US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26B-4AD5-B2D8-17A95DF852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Sheet4!$C$7:$D$7</c:f>
              <c:numCache>
                <c:formatCode>"$"#,##0.00</c:formatCode>
                <c:ptCount val="2"/>
                <c:pt idx="1">
                  <c:v>15000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26B-4AD5-B2D8-17A95DF85208}"/>
            </c:ext>
          </c:extLst>
        </c:ser>
        <c:ser>
          <c:idx val="5"/>
          <c:order val="5"/>
          <c:tx>
            <c:strRef>
              <c:f>Sheet4!$B$8</c:f>
              <c:strCache>
                <c:ptCount val="1"/>
                <c:pt idx="0">
                  <c:v>Budget increase due to Personnel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00B9E063-01A6-4F19-AA12-E0B66B0A70A6}" type="SERIESNAM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[SERIES NAME]</a:t>
                    </a:fld>
                    <a:r>
                      <a:rPr lang="en-US" baseline="0">
                        <a:solidFill>
                          <a:sysClr val="windowText" lastClr="000000"/>
                        </a:solidFill>
                      </a:rPr>
                      <a:t>, </a:t>
                    </a:r>
                    <a:fld id="{541C99FC-AF29-4436-BAD9-3F30EF99DC7D}" type="VALUE">
                      <a:rPr lang="en-US" baseline="0">
                        <a:solidFill>
                          <a:sysClr val="windowText" lastClr="000000"/>
                        </a:solidFill>
                      </a:rPr>
                      <a:pPr/>
                      <a:t>[VALUE]</a:t>
                    </a:fld>
                    <a:endParaRPr lang="en-US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026B-4AD5-B2D8-17A95DF852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Sheet4!$C$8:$D$8</c:f>
              <c:numCache>
                <c:formatCode>"$"#,##0.00</c:formatCode>
                <c:ptCount val="2"/>
                <c:pt idx="1">
                  <c:v>5085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26B-4AD5-B2D8-17A95DF85208}"/>
            </c:ext>
          </c:extLst>
        </c:ser>
        <c:ser>
          <c:idx val="6"/>
          <c:order val="6"/>
          <c:tx>
            <c:strRef>
              <c:f>Sheet4!$B$9</c:f>
              <c:strCache>
                <c:ptCount val="1"/>
                <c:pt idx="0">
                  <c:v>Budget increase due to Insurance Premiums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0.1894198662510522"/>
                  <c:y val="5.6811591609650047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26B-4AD5-B2D8-17A95DF852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Sheet4!$C$9:$D$9</c:f>
              <c:numCache>
                <c:formatCode>"$"#,##0.00</c:formatCode>
                <c:ptCount val="2"/>
                <c:pt idx="1">
                  <c:v>1132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26B-4AD5-B2D8-17A95DF85208}"/>
            </c:ext>
          </c:extLst>
        </c:ser>
        <c:ser>
          <c:idx val="7"/>
          <c:order val="7"/>
          <c:tx>
            <c:strRef>
              <c:f>Sheet4!$B$10</c:f>
              <c:strCache>
                <c:ptCount val="1"/>
                <c:pt idx="0">
                  <c:v>Budget increase due to Emergency Management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0.23934586959940063"/>
                  <c:y val="-1.2198515932967434E-2"/>
                </c:manualLayout>
              </c:layout>
              <c:tx>
                <c:rich>
                  <a:bodyPr/>
                  <a:lstStyle/>
                  <a:p>
                    <a:fld id="{AAF10D20-AB7B-4614-8653-E6FC9CE2556A}" type="SERIESNAM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[SERIES NAME]</a:t>
                    </a:fld>
                    <a:r>
                      <a:rPr lang="en-US" baseline="0">
                        <a:solidFill>
                          <a:sysClr val="windowText" lastClr="000000"/>
                        </a:solidFill>
                      </a:rPr>
                      <a:t>, </a:t>
                    </a:r>
                    <a:fld id="{110F2A49-C51B-4221-BBF5-646E2A9AAA5C}" type="VALUE">
                      <a:rPr lang="en-US" baseline="0">
                        <a:solidFill>
                          <a:sysClr val="windowText" lastClr="000000"/>
                        </a:solidFill>
                      </a:rPr>
                      <a:pPr/>
                      <a:t>[VALUE]</a:t>
                    </a:fld>
                    <a:endParaRPr lang="en-US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026B-4AD5-B2D8-17A95DF852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Sheet4!$C$10:$D$10</c:f>
              <c:numCache>
                <c:formatCode>"$"#,##0.00</c:formatCode>
                <c:ptCount val="2"/>
                <c:pt idx="1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26B-4AD5-B2D8-17A95DF85208}"/>
            </c:ext>
          </c:extLst>
        </c:ser>
        <c:ser>
          <c:idx val="8"/>
          <c:order val="8"/>
          <c:tx>
            <c:strRef>
              <c:f>Sheet4!$B$11</c:f>
              <c:strCache>
                <c:ptCount val="1"/>
                <c:pt idx="0">
                  <c:v>Budget increase due to civic/cultural activities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0.23493936899355314"/>
                  <c:y val="-0.14405796443875549"/>
                </c:manualLayout>
              </c:layout>
              <c:tx>
                <c:rich>
                  <a:bodyPr/>
                  <a:lstStyle/>
                  <a:p>
                    <a:fld id="{694527C7-CA1C-40AB-AEB1-498A20BCE2E7}" type="SERIESNAM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[SERIES NAME]</a:t>
                    </a:fld>
                    <a:r>
                      <a:rPr lang="en-US" baseline="0">
                        <a:solidFill>
                          <a:sysClr val="windowText" lastClr="000000"/>
                        </a:solidFill>
                      </a:rPr>
                      <a:t>, </a:t>
                    </a:r>
                    <a:fld id="{538C9244-8B10-42A4-9B2E-A1FD03494CDA}" type="VALUE">
                      <a:rPr lang="en-US" baseline="0">
                        <a:solidFill>
                          <a:sysClr val="windowText" lastClr="000000"/>
                        </a:solidFill>
                      </a:rPr>
                      <a:pPr/>
                      <a:t>[VALUE]</a:t>
                    </a:fld>
                    <a:endParaRPr lang="en-US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026B-4AD5-B2D8-17A95DF852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Sheet4!$C$11:$D$11</c:f>
              <c:numCache>
                <c:formatCode>"$"#,##0.00</c:formatCode>
                <c:ptCount val="2"/>
                <c:pt idx="1">
                  <c:v>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026B-4AD5-B2D8-17A95DF85208}"/>
            </c:ext>
          </c:extLst>
        </c:ser>
        <c:ser>
          <c:idx val="9"/>
          <c:order val="9"/>
          <c:tx>
            <c:strRef>
              <c:f>Sheet4!$B$12</c:f>
              <c:strCache>
                <c:ptCount val="1"/>
                <c:pt idx="0">
                  <c:v>Budget increase due to park maintenance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0.2041035768131492"/>
                  <c:y val="-4.8695649951128683E-2"/>
                </c:manualLayout>
              </c:layout>
              <c:tx>
                <c:rich>
                  <a:bodyPr/>
                  <a:lstStyle/>
                  <a:p>
                    <a:fld id="{7B24114A-3C66-4845-8042-AD3D8E1452F6}" type="SERIESNAM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[SERIES NAME]</a:t>
                    </a:fld>
                    <a:r>
                      <a:rPr lang="en-US" baseline="0">
                        <a:solidFill>
                          <a:sysClr val="windowText" lastClr="000000"/>
                        </a:solidFill>
                      </a:rPr>
                      <a:t>, </a:t>
                    </a:r>
                    <a:fld id="{C824853E-FBFE-41FE-8027-97449A0121A4}" type="VALUE">
                      <a:rPr lang="en-US" baseline="0">
                        <a:solidFill>
                          <a:sysClr val="windowText" lastClr="000000"/>
                        </a:solidFill>
                      </a:rPr>
                      <a:pPr/>
                      <a:t>[VALUE]</a:t>
                    </a:fld>
                    <a:endParaRPr lang="en-US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026B-4AD5-B2D8-17A95DF852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Sheet4!$C$12:$D$12</c:f>
              <c:numCache>
                <c:formatCode>"$"#,##0.00</c:formatCode>
                <c:ptCount val="2"/>
                <c:pt idx="1">
                  <c:v>3553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026B-4AD5-B2D8-17A95DF85208}"/>
            </c:ext>
          </c:extLst>
        </c:ser>
        <c:ser>
          <c:idx val="10"/>
          <c:order val="10"/>
          <c:tx>
            <c:strRef>
              <c:f>Sheet4!$B$13</c:f>
              <c:strCache>
                <c:ptCount val="1"/>
                <c:pt idx="0">
                  <c:v>Budget increase due to Road/Stormwater Maintenance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Sheet4!$C$13:$D$13</c:f>
              <c:numCache>
                <c:formatCode>"$"#,##0.00</c:formatCode>
                <c:ptCount val="2"/>
                <c:pt idx="1">
                  <c:v>35000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26B-4AD5-B2D8-17A95DF85208}"/>
            </c:ext>
          </c:extLst>
        </c:ser>
        <c:ser>
          <c:idx val="11"/>
          <c:order val="11"/>
          <c:tx>
            <c:strRef>
              <c:f>Sheet4!$B$14</c:f>
              <c:strCache>
                <c:ptCount val="1"/>
                <c:pt idx="0">
                  <c:v>Budget increases due to 300 Main Street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Sheet4!$C$14:$D$14</c:f>
              <c:numCache>
                <c:formatCode>"$"#,##0.00</c:formatCode>
                <c:ptCount val="2"/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026B-4AD5-B2D8-17A95DF852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5419264"/>
        <c:axId val="1062947792"/>
      </c:barChart>
      <c:catAx>
        <c:axId val="106541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2947792"/>
        <c:crosses val="autoZero"/>
        <c:auto val="1"/>
        <c:lblAlgn val="ctr"/>
        <c:lblOffset val="100"/>
        <c:noMultiLvlLbl val="0"/>
      </c:catAx>
      <c:valAx>
        <c:axId val="106294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5419264"/>
        <c:crosses val="autoZero"/>
        <c:crossBetween val="between"/>
        <c:majorUnit val="5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0.72108</cdr:x>
      <cdr:y>0.07336</cdr:y>
    </cdr:from>
    <cdr:to>
      <cdr:x>0.81063</cdr:x>
      <cdr:y>0.10167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2EAFBE9-1EAA-4C62-AB4B-20696B271391}"/>
            </a:ext>
          </a:extLst>
        </cdr:cNvPr>
        <cdr:cNvSpPr txBox="1"/>
      </cdr:nvSpPr>
      <cdr:spPr>
        <a:xfrm xmlns:a="http://schemas.openxmlformats.org/drawingml/2006/main">
          <a:off x="6239682" y="460106"/>
          <a:ext cx="774916" cy="177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b="0"/>
            <a:t>$70,499.00</a:t>
          </a:r>
        </a:p>
      </cdr:txBody>
    </cdr:sp>
  </cdr:relSizeAnchor>
  <cdr:relSizeAnchor xmlns:cdr="http://schemas.openxmlformats.org/drawingml/2006/chartDrawing">
    <cdr:from>
      <cdr:x>0.16138</cdr:x>
      <cdr:y>0.74775</cdr:y>
    </cdr:from>
    <cdr:to>
      <cdr:x>0.91045</cdr:x>
      <cdr:y>0.78764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3ED59DF9-CA7A-4C4D-9DF9-40AC2BAE7B14}"/>
            </a:ext>
          </a:extLst>
        </cdr:cNvPr>
        <cdr:cNvSpPr txBox="1"/>
      </cdr:nvSpPr>
      <cdr:spPr>
        <a:xfrm xmlns:a="http://schemas.openxmlformats.org/drawingml/2006/main">
          <a:off x="1396462" y="4689852"/>
          <a:ext cx="6481843" cy="25023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              Proposed Tax Increase                                                                           Unanticipated </a:t>
          </a:r>
          <a:r>
            <a:rPr lang="en-US" sz="1100" baseline="0"/>
            <a:t> Changes from 2020</a:t>
          </a:r>
          <a:endParaRPr lang="en-US" sz="1100"/>
        </a:p>
      </cdr:txBody>
    </cdr:sp>
  </cdr:relSizeAnchor>
  <cdr:relSizeAnchor xmlns:cdr="http://schemas.openxmlformats.org/drawingml/2006/chartDrawing">
    <cdr:from>
      <cdr:x>0.86726</cdr:x>
      <cdr:y>0.6712</cdr:y>
    </cdr:from>
    <cdr:to>
      <cdr:x>0.98033</cdr:x>
      <cdr:y>0.74592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D7AB2F0A-C9F8-4936-9F7A-8B4B2787EAEB}"/>
            </a:ext>
          </a:extLst>
        </cdr:cNvPr>
        <cdr:cNvSpPr txBox="1"/>
      </cdr:nvSpPr>
      <cdr:spPr>
        <a:xfrm xmlns:a="http://schemas.openxmlformats.org/drawingml/2006/main">
          <a:off x="7500937" y="4201206"/>
          <a:ext cx="978014" cy="4677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/>
            <a:t>Budget Impact Due to Reduced Liquid Fuels</a:t>
          </a:r>
        </a:p>
      </cdr:txBody>
    </cdr:sp>
  </cdr:relSizeAnchor>
  <cdr:relSizeAnchor xmlns:cdr="http://schemas.openxmlformats.org/drawingml/2006/chartDrawing">
    <cdr:from>
      <cdr:x>0.44714</cdr:x>
      <cdr:y>0.42696</cdr:y>
    </cdr:from>
    <cdr:to>
      <cdr:x>0.55286</cdr:x>
      <cdr:y>0.57304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B2C292F3-7D97-463B-8CE6-3D1267169201}"/>
            </a:ext>
          </a:extLst>
        </cdr:cNvPr>
        <cdr:cNvSpPr txBox="1"/>
      </cdr:nvSpPr>
      <cdr:spPr>
        <a:xfrm xmlns:a="http://schemas.openxmlformats.org/drawingml/2006/main">
          <a:off x="3867320" y="267244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0.44714</cdr:x>
      <cdr:y>0.42696</cdr:y>
    </cdr:from>
    <cdr:to>
      <cdr:x>0.55286</cdr:x>
      <cdr:y>0.57304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BCBA9C3B-4DB8-4CE7-88A8-B83385224605}"/>
            </a:ext>
          </a:extLst>
        </cdr:cNvPr>
        <cdr:cNvSpPr txBox="1"/>
      </cdr:nvSpPr>
      <cdr:spPr>
        <a:xfrm xmlns:a="http://schemas.openxmlformats.org/drawingml/2006/main">
          <a:off x="3867320" y="267244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0.25467</cdr:x>
      <cdr:y>0.08424</cdr:y>
    </cdr:from>
    <cdr:to>
      <cdr:x>0.3589</cdr:x>
      <cdr:y>0.11005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50F30ADD-DB82-469B-8AD1-9A1F0444777E}"/>
            </a:ext>
          </a:extLst>
        </cdr:cNvPr>
        <cdr:cNvSpPr txBox="1"/>
      </cdr:nvSpPr>
      <cdr:spPr>
        <a:xfrm xmlns:a="http://schemas.openxmlformats.org/drawingml/2006/main">
          <a:off x="2202656" y="527277"/>
          <a:ext cx="901473" cy="161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56414" cy="465455"/>
          </a:xfrm>
          <a:prstGeom prst="rect">
            <a:avLst/>
          </a:prstGeom>
        </p:spPr>
        <p:txBody>
          <a:bodyPr vert="horz" lIns="93463" tIns="46732" rIns="93463" bIns="467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2"/>
            <a:ext cx="3056414" cy="465455"/>
          </a:xfrm>
          <a:prstGeom prst="rect">
            <a:avLst/>
          </a:prstGeom>
        </p:spPr>
        <p:txBody>
          <a:bodyPr vert="horz" lIns="93463" tIns="46732" rIns="93463" bIns="46732" rtlCol="0"/>
          <a:lstStyle>
            <a:lvl1pPr algn="r">
              <a:defRPr sz="1200"/>
            </a:lvl1pPr>
          </a:lstStyle>
          <a:p>
            <a:fld id="{33FFC15F-CE24-464E-AB60-888E64BF65F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63" tIns="46732" rIns="93463" bIns="467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63" tIns="46732" rIns="93463" bIns="467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56414" cy="465455"/>
          </a:xfrm>
          <a:prstGeom prst="rect">
            <a:avLst/>
          </a:prstGeom>
        </p:spPr>
        <p:txBody>
          <a:bodyPr vert="horz" lIns="93463" tIns="46732" rIns="93463" bIns="467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1"/>
            <a:ext cx="3056414" cy="465455"/>
          </a:xfrm>
          <a:prstGeom prst="rect">
            <a:avLst/>
          </a:prstGeom>
        </p:spPr>
        <p:txBody>
          <a:bodyPr vert="horz" lIns="93463" tIns="46732" rIns="93463" bIns="46732" rtlCol="0" anchor="b"/>
          <a:lstStyle>
            <a:lvl1pPr algn="r">
              <a:defRPr sz="1200"/>
            </a:lvl1pPr>
          </a:lstStyle>
          <a:p>
            <a:fld id="{7E908A52-DD9E-4FDA-940F-5C21796AF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89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4783-52D4-469E-B37E-1B01A65BBC3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24EC6-AE66-4982-84A1-C9AB5195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87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4783-52D4-469E-B37E-1B01A65BBC3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24EC6-AE66-4982-84A1-C9AB5195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9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4783-52D4-469E-B37E-1B01A65BBC3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24EC6-AE66-4982-84A1-C9AB5195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3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4783-52D4-469E-B37E-1B01A65BBC3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24EC6-AE66-4982-84A1-C9AB5195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7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4783-52D4-469E-B37E-1B01A65BBC3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24EC6-AE66-4982-84A1-C9AB5195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93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4783-52D4-469E-B37E-1B01A65BBC3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24EC6-AE66-4982-84A1-C9AB5195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2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4783-52D4-469E-B37E-1B01A65BBC3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24EC6-AE66-4982-84A1-C9AB5195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5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4783-52D4-469E-B37E-1B01A65BBC3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24EC6-AE66-4982-84A1-C9AB5195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4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4783-52D4-469E-B37E-1B01A65BBC3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24EC6-AE66-4982-84A1-C9AB5195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7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4783-52D4-469E-B37E-1B01A65BBC3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24EC6-AE66-4982-84A1-C9AB5195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0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4783-52D4-469E-B37E-1B01A65BBC3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24EC6-AE66-4982-84A1-C9AB5195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1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D4783-52D4-469E-B37E-1B01A65BBC3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24EC6-AE66-4982-84A1-C9AB5195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../August%202020%20Council%20Meeting/August%20Finance%20Report_2020.pdf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nne\Documents\A_Council\2020\July%202020%20Council%20Meeting\July%202020%20Finance%20Report.pdf" TargetMode="External"/><Relationship Id="rId2" Type="http://schemas.openxmlformats.org/officeDocument/2006/relationships/hyperlink" Target="http://../August%202020%20Council%20Meeting/August%20Finance%20Report_2020.pdf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992" y="0"/>
            <a:ext cx="4419600" cy="6553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20160" y="22479"/>
            <a:ext cx="8229600" cy="601177"/>
          </a:xfrm>
        </p:spPr>
        <p:txBody>
          <a:bodyPr>
            <a:noAutofit/>
          </a:bodyPr>
          <a:lstStyle/>
          <a:p>
            <a:r>
              <a:rPr lang="en-US" sz="3600" dirty="0"/>
              <a:t>Borough Council Meeting Agenda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00564" y="533400"/>
            <a:ext cx="4419600" cy="6239977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5600" dirty="0"/>
              <a:t>Thursday, November 12, 2020 @Via Zoom </a:t>
            </a:r>
          </a:p>
          <a:p>
            <a:pPr marL="0" indent="0" algn="ctr">
              <a:buNone/>
            </a:pPr>
            <a:r>
              <a:rPr lang="en-US" sz="5600" b="1" dirty="0">
                <a:solidFill>
                  <a:srgbClr val="FF0000"/>
                </a:solidFill>
              </a:rPr>
              <a:t>6:00 PM Real Estate Meeting</a:t>
            </a:r>
          </a:p>
          <a:p>
            <a:pPr marL="0" indent="0" algn="ctr">
              <a:buNone/>
            </a:pPr>
            <a:r>
              <a:rPr lang="en-US" sz="5600" dirty="0"/>
              <a:t>7:00 PM Business Meeting</a:t>
            </a:r>
          </a:p>
          <a:p>
            <a:pPr marL="0" indent="0">
              <a:buNone/>
            </a:pPr>
            <a:endParaRPr lang="en-US" sz="4800" b="1" dirty="0"/>
          </a:p>
          <a:p>
            <a:pPr marL="0" indent="0">
              <a:buNone/>
            </a:pPr>
            <a:r>
              <a:rPr lang="en-US" sz="4800" b="1" dirty="0"/>
              <a:t>7:00 PM CALL TO ORDER, ROLL CALL, SALUTE TO THE FLAG</a:t>
            </a:r>
          </a:p>
          <a:p>
            <a:pPr marL="0" indent="0">
              <a:buNone/>
            </a:pPr>
            <a:endParaRPr lang="en-US" sz="4800" dirty="0"/>
          </a:p>
          <a:p>
            <a:pPr marL="0" lvl="0" indent="0">
              <a:buNone/>
            </a:pPr>
            <a:r>
              <a:rPr lang="en-US" sz="4800" b="1" dirty="0"/>
              <a:t>INFORMATIONAL ITEMS &amp; SPECIAL BUSINESS</a:t>
            </a:r>
          </a:p>
          <a:p>
            <a:pPr lvl="1"/>
            <a:r>
              <a:rPr lang="en-US" sz="4800" dirty="0"/>
              <a:t>Monthly Meeting Procedure Announcements</a:t>
            </a:r>
          </a:p>
          <a:p>
            <a:pPr lvl="1"/>
            <a:r>
              <a:rPr lang="en-US" sz="4800" dirty="0"/>
              <a:t>STATE POLICE REPORT</a:t>
            </a:r>
          </a:p>
          <a:p>
            <a:pPr lvl="1"/>
            <a:r>
              <a:rPr lang="en-US" sz="4800" dirty="0"/>
              <a:t>FIRE COMPANY/FIRE MARSHAL/EMC REPORT</a:t>
            </a:r>
          </a:p>
          <a:p>
            <a:pPr lvl="1"/>
            <a:r>
              <a:rPr lang="en-US" sz="4800" dirty="0"/>
              <a:t>AMBULANCE REPORT</a:t>
            </a:r>
          </a:p>
          <a:p>
            <a:pPr marL="0" indent="0">
              <a:buNone/>
            </a:pPr>
            <a:r>
              <a:rPr lang="en-US" sz="4800" b="1" dirty="0"/>
              <a:t>PUBLIC FORUM</a:t>
            </a:r>
            <a:r>
              <a:rPr lang="en-US" sz="4800" dirty="0"/>
              <a:t>– Public Comment Period all subjects</a:t>
            </a:r>
          </a:p>
          <a:p>
            <a:pPr marL="0" indent="0">
              <a:buNone/>
            </a:pPr>
            <a:endParaRPr lang="en-US" sz="4800" b="1" dirty="0"/>
          </a:p>
          <a:p>
            <a:pPr marL="0" lvl="0" indent="0">
              <a:buNone/>
            </a:pPr>
            <a:r>
              <a:rPr lang="en-US" sz="4800" b="1" dirty="0"/>
              <a:t>ENGINEER’S REPORT</a:t>
            </a:r>
            <a:endParaRPr lang="en-US" sz="4800" dirty="0"/>
          </a:p>
          <a:p>
            <a:pPr lvl="1"/>
            <a:r>
              <a:rPr lang="en-US" sz="4800" dirty="0"/>
              <a:t>Observation Deck Repairs Update</a:t>
            </a:r>
          </a:p>
          <a:p>
            <a:pPr lvl="1"/>
            <a:r>
              <a:rPr lang="en-US" sz="4800" dirty="0"/>
              <a:t>Road Repairs</a:t>
            </a:r>
          </a:p>
          <a:p>
            <a:pPr marL="0" indent="0">
              <a:buNone/>
            </a:pPr>
            <a:endParaRPr lang="en-US" sz="4800" b="1" dirty="0"/>
          </a:p>
          <a:p>
            <a:pPr marL="0" lvl="0" indent="0">
              <a:buNone/>
            </a:pPr>
            <a:r>
              <a:rPr lang="en-US" sz="4800" b="1" dirty="0"/>
              <a:t>SOLICITOR’S REPORT</a:t>
            </a:r>
          </a:p>
          <a:p>
            <a:pPr marL="400050" lvl="1" indent="0">
              <a:buNone/>
            </a:pPr>
            <a:r>
              <a:rPr lang="en-US" sz="4400" dirty="0"/>
              <a:t>-Auction of 140 Main Street Advertised</a:t>
            </a:r>
          </a:p>
          <a:p>
            <a:pPr marL="400050" lvl="1" indent="0">
              <a:buNone/>
            </a:pPr>
            <a:r>
              <a:rPr lang="en-US" sz="4400" dirty="0"/>
              <a:t>-Special Council Meeting, Friday, November 20</a:t>
            </a:r>
            <a:r>
              <a:rPr lang="en-US" sz="4400" baseline="30000" dirty="0"/>
              <a:t>th</a:t>
            </a:r>
            <a:r>
              <a:rPr lang="en-US" sz="4400" dirty="0"/>
              <a:t> at 2:00 PM</a:t>
            </a:r>
          </a:p>
          <a:p>
            <a:pPr marL="0" lvl="0" indent="0">
              <a:buNone/>
            </a:pPr>
            <a:endParaRPr lang="en-US" sz="4800" b="1" dirty="0"/>
          </a:p>
          <a:p>
            <a:pPr marL="0" lvl="0" indent="0">
              <a:buNone/>
            </a:pPr>
            <a:r>
              <a:rPr lang="en-US" sz="4800" b="1" dirty="0"/>
              <a:t>BOND COUNSEL – Doug Rauch</a:t>
            </a:r>
          </a:p>
          <a:p>
            <a:pPr marL="400050" lvl="1" indent="0">
              <a:buNone/>
            </a:pPr>
            <a:r>
              <a:rPr lang="en-US" sz="4400" b="1" dirty="0"/>
              <a:t>-Loan Resolution No. 2022</a:t>
            </a:r>
          </a:p>
          <a:p>
            <a:pPr marL="400050" lvl="1" indent="0">
              <a:buNone/>
            </a:pPr>
            <a:r>
              <a:rPr lang="en-US" sz="4400" b="1"/>
              <a:t>-Ordinance </a:t>
            </a:r>
            <a:r>
              <a:rPr lang="en-US" sz="4400" b="1" dirty="0"/>
              <a:t>No. 403</a:t>
            </a:r>
          </a:p>
          <a:p>
            <a:pPr marL="0" lvl="0" indent="0">
              <a:buNone/>
            </a:pPr>
            <a:endParaRPr lang="en-US" sz="48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ACTION ITEMS – MOTION'S, RESOLUTIONS, AUTHORIZATIONS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Approval of the </a:t>
            </a:r>
            <a:r>
              <a:rPr lang="en-US" sz="4800" dirty="0">
                <a:solidFill>
                  <a:prstClr val="black"/>
                </a:solidFill>
                <a:latin typeface="Calibri"/>
              </a:rPr>
              <a:t>October 8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2020 Meeting Minutes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Treasurer’s Report for month of </a:t>
            </a:r>
            <a:r>
              <a:rPr lang="en-US" sz="4800" dirty="0">
                <a:solidFill>
                  <a:prstClr val="black"/>
                </a:solidFill>
                <a:latin typeface="Calibri"/>
              </a:rPr>
              <a:t>October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&amp; Payment of October List.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>
              <a:buNone/>
            </a:pPr>
            <a:endParaRPr lang="en-US" sz="5600" dirty="0"/>
          </a:p>
          <a:p>
            <a:pPr marL="457200" lvl="1" indent="0">
              <a:buNone/>
            </a:pPr>
            <a:endParaRPr lang="en-US" sz="5600" dirty="0"/>
          </a:p>
          <a:p>
            <a:pPr marL="457200" lvl="1" indent="0">
              <a:buNone/>
            </a:pPr>
            <a:endParaRPr lang="en-US" sz="5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34960" y="562336"/>
            <a:ext cx="4038600" cy="6273185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rtl="0" fontAlgn="base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</a:rPr>
              <a:t>300 Main Street Renovation Project Action Items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</a:rPr>
              <a:t>Payments</a:t>
            </a:r>
          </a:p>
          <a:p>
            <a:pPr marL="1143000" lvl="2" indent="-2286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</a:rPr>
              <a:t>Payment App #10 /Req #11</a:t>
            </a:r>
            <a:r>
              <a:rPr lang="en-US" sz="4800" b="0" i="0" u="none" strike="noStrike" dirty="0">
                <a:solidFill>
                  <a:srgbClr val="0000CC"/>
                </a:solidFill>
                <a:effectLst/>
              </a:rPr>
              <a:t> </a:t>
            </a:r>
            <a:r>
              <a:rPr lang="en-US" sz="4800" b="0" i="0" u="none" strike="noStrike" dirty="0">
                <a:solidFill>
                  <a:srgbClr val="000000"/>
                </a:solidFill>
                <a:effectLst/>
              </a:rPr>
              <a:t>$78,319.52 – </a:t>
            </a:r>
            <a:r>
              <a:rPr lang="en-US" sz="4800" b="0" i="0" u="none" strike="noStrike" dirty="0" err="1">
                <a:solidFill>
                  <a:srgbClr val="000000"/>
                </a:solidFill>
                <a:effectLst/>
              </a:rPr>
              <a:t>Uhrig</a:t>
            </a:r>
            <a:r>
              <a:rPr lang="en-US" sz="4800" b="0" i="0" u="none" strike="noStrike" dirty="0">
                <a:solidFill>
                  <a:srgbClr val="000000"/>
                </a:solidFill>
                <a:effectLst/>
              </a:rPr>
              <a:t> Construction, RK&amp;CO $1,070.90; Robert L. Brant $208.00; $2,532.14 Interest Paid</a:t>
            </a:r>
          </a:p>
          <a:p>
            <a:pPr marL="742950" lvl="1" indent="-285750" rtl="0" fontAlgn="base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</a:rPr>
              <a:t>Change order #23 changing the Substantial Completion Date to 11/13/2020.</a:t>
            </a:r>
          </a:p>
          <a:p>
            <a:pPr marL="457200" lvl="1" indent="0" fontAlgn="base">
              <a:buNone/>
            </a:pPr>
            <a:r>
              <a:rPr lang="en-US" sz="4800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lvl="0" indent="0">
              <a:buNone/>
            </a:pP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MANAGER’S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Finance Report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Meeting Location Moving Forward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Meeting Facility Usage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Dedication of New Building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/>
              <a:t>2021 Draft Budget Presentation</a:t>
            </a:r>
          </a:p>
          <a:p>
            <a:pPr lvl="2"/>
            <a:r>
              <a:rPr lang="en-US" sz="4000" dirty="0">
                <a:cs typeface="Calibri"/>
              </a:rPr>
              <a:t>Authorize Budget for Advertisement</a:t>
            </a:r>
          </a:p>
          <a:p>
            <a:pPr lvl="2"/>
            <a:r>
              <a:rPr lang="en-US" sz="4000" dirty="0">
                <a:cs typeface="Calibri"/>
              </a:rPr>
              <a:t>Authorize Advertisement of Tax Ordinance</a:t>
            </a:r>
          </a:p>
          <a:p>
            <a:pPr marL="0" lvl="0" indent="0" algn="just">
              <a:buNone/>
            </a:pPr>
            <a:endParaRPr lang="en-US" sz="4400" b="1" dirty="0"/>
          </a:p>
          <a:p>
            <a:pPr marL="0" lvl="0" indent="0" algn="just">
              <a:buNone/>
            </a:pPr>
            <a:r>
              <a:rPr lang="en-US" sz="4400" b="1" dirty="0"/>
              <a:t>OTHER BUSINESS</a:t>
            </a:r>
            <a:r>
              <a:rPr lang="en-US" sz="4400" dirty="0"/>
              <a:t>  -</a:t>
            </a:r>
          </a:p>
          <a:p>
            <a:pPr marL="0" lvl="0" indent="0" algn="just">
              <a:buNone/>
            </a:pPr>
            <a:endParaRPr lang="en-US" sz="4400" b="1" dirty="0"/>
          </a:p>
          <a:p>
            <a:pPr marL="0" lvl="0" indent="0" algn="just">
              <a:buNone/>
            </a:pPr>
            <a:r>
              <a:rPr lang="en-US" sz="4400" b="1" dirty="0"/>
              <a:t>ADJOURNMENT</a:t>
            </a:r>
            <a:endParaRPr lang="en-US" sz="44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95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247480" y="299357"/>
          <a:ext cx="8649040" cy="6259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2751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247480" y="299357"/>
          <a:ext cx="8649040" cy="6259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8717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C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247480" y="299357"/>
          <a:ext cx="8649040" cy="6259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5459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6EF7396-0B48-4703-8AD0-821131D92DAE}"/>
              </a:ext>
            </a:extLst>
          </p:cNvPr>
          <p:cNvSpPr txBox="1"/>
          <p:nvPr/>
        </p:nvSpPr>
        <p:spPr>
          <a:xfrm>
            <a:off x="506506" y="131405"/>
            <a:ext cx="59436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Modernica"/>
              </a:rPr>
              <a:t>Prior Year Tax Rates for Schwenksville Borough General Fund</a:t>
            </a:r>
            <a:br>
              <a:rPr lang="en-US" b="1" i="0" dirty="0">
                <a:solidFill>
                  <a:srgbClr val="000000"/>
                </a:solidFill>
                <a:effectLst/>
                <a:latin typeface="Modernica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dernica"/>
              </a:rPr>
              <a:t>2020- 6.4 mil</a:t>
            </a:r>
            <a:br>
              <a:rPr lang="en-US" b="0" i="0" dirty="0">
                <a:solidFill>
                  <a:srgbClr val="000000"/>
                </a:solidFill>
                <a:effectLst/>
                <a:latin typeface="Modernica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dernica"/>
              </a:rPr>
              <a:t>2019- 6.4 mil</a:t>
            </a:r>
            <a:br>
              <a:rPr lang="en-US" b="0" i="0" dirty="0">
                <a:solidFill>
                  <a:srgbClr val="000000"/>
                </a:solidFill>
                <a:effectLst/>
                <a:latin typeface="Modernica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dernica"/>
              </a:rPr>
              <a:t>2018- 6.4 mil</a:t>
            </a:r>
            <a:br>
              <a:rPr lang="en-US" b="0" i="0" dirty="0">
                <a:solidFill>
                  <a:srgbClr val="000000"/>
                </a:solidFill>
                <a:effectLst/>
                <a:latin typeface="Modernica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dernica"/>
              </a:rPr>
              <a:t>2017- 6.4 mil</a:t>
            </a:r>
            <a:br>
              <a:rPr lang="en-US" b="0" i="0" dirty="0">
                <a:solidFill>
                  <a:srgbClr val="000000"/>
                </a:solidFill>
                <a:effectLst/>
                <a:latin typeface="Modernica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dernica"/>
              </a:rPr>
              <a:t>2016- 5.4 mil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22F2A5D-BD01-4F08-B78A-12393CBD2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668340"/>
              </p:ext>
            </p:extLst>
          </p:nvPr>
        </p:nvGraphicFramePr>
        <p:xfrm>
          <a:off x="497541" y="1906726"/>
          <a:ext cx="4406900" cy="1668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6038">
                  <a:extLst>
                    <a:ext uri="{9D8B030D-6E8A-4147-A177-3AD203B41FA5}">
                      <a16:colId xmlns:a16="http://schemas.microsoft.com/office/drawing/2014/main" val="2133637446"/>
                    </a:ext>
                  </a:extLst>
                </a:gridCol>
                <a:gridCol w="1332540">
                  <a:extLst>
                    <a:ext uri="{9D8B030D-6E8A-4147-A177-3AD203B41FA5}">
                      <a16:colId xmlns:a16="http://schemas.microsoft.com/office/drawing/2014/main" val="3377401189"/>
                    </a:ext>
                  </a:extLst>
                </a:gridCol>
                <a:gridCol w="1218322">
                  <a:extLst>
                    <a:ext uri="{9D8B030D-6E8A-4147-A177-3AD203B41FA5}">
                      <a16:colId xmlns:a16="http://schemas.microsoft.com/office/drawing/2014/main" val="60189245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Assesseed Value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 Mill of Real Estate Tax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419721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Lower Frederick Township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$263,474,760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$263,475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537438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Skippack Township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$819,146,070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$819,146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37294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Limerick Township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$1,482,410,352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$1,482,410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043211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Schwenksville Borough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$50,034,395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$50,034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798003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Upper Salford Township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$218,671,354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$218,671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939572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Perkiomen Township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$494,521,900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$494,522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242904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Trappe Borough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$247,971,400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$247,971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5216114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13BCD9E-C301-46D1-BEB1-78BB23B6C642}"/>
              </a:ext>
            </a:extLst>
          </p:cNvPr>
          <p:cNvSpPr txBox="1"/>
          <p:nvPr/>
        </p:nvSpPr>
        <p:spPr>
          <a:xfrm>
            <a:off x="5181600" y="20574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Size Matters</a:t>
            </a:r>
          </a:p>
          <a:p>
            <a:r>
              <a:rPr lang="en-US" dirty="0"/>
              <a:t>Why it takes a larger real estate tax increase to replace lost revenues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6B6FB8-F86D-427B-9FB7-010CE0392C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506" y="3596501"/>
            <a:ext cx="4294094" cy="310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857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Business to be raised by Council</a:t>
            </a:r>
          </a:p>
          <a:p>
            <a:r>
              <a:rPr lang="en-US" dirty="0"/>
              <a:t>Other Host Comments or public comments conveyed by Host. </a:t>
            </a:r>
          </a:p>
          <a:p>
            <a:r>
              <a:rPr lang="en-US" dirty="0"/>
              <a:t>Adjournment</a:t>
            </a:r>
          </a:p>
          <a:p>
            <a:r>
              <a:rPr lang="en-US" dirty="0"/>
              <a:t>Next Meeting – Thursday, November 12, 2020</a:t>
            </a:r>
          </a:p>
        </p:txBody>
      </p:sp>
    </p:spTree>
    <p:extLst>
      <p:ext uri="{BB962C8B-B14F-4D97-AF65-F5344CB8AC3E}">
        <p14:creationId xmlns:p14="http://schemas.microsoft.com/office/powerpoint/2010/main" val="1463247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729292-2E2F-4710-B28B-3831F73FD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2547"/>
            <a:ext cx="9144000" cy="469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709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Historic Committee</a:t>
            </a:r>
          </a:p>
          <a:p>
            <a:r>
              <a:rPr lang="en-US" dirty="0"/>
              <a:t>Revitalization Task Force</a:t>
            </a:r>
          </a:p>
          <a:p>
            <a:r>
              <a:rPr lang="en-US" dirty="0"/>
              <a:t>Park &amp; Recreation Board</a:t>
            </a:r>
          </a:p>
          <a:p>
            <a:r>
              <a:rPr lang="en-US" dirty="0"/>
              <a:t>Property Committee</a:t>
            </a:r>
          </a:p>
          <a:p>
            <a:r>
              <a:rPr lang="en-US" dirty="0"/>
              <a:t>Streets &amp; Lights Committee</a:t>
            </a:r>
          </a:p>
          <a:p>
            <a:r>
              <a:rPr lang="en-US" dirty="0"/>
              <a:t>Finance Committee</a:t>
            </a:r>
          </a:p>
        </p:txBody>
      </p:sp>
    </p:spTree>
    <p:extLst>
      <p:ext uri="{BB962C8B-B14F-4D97-AF65-F5344CB8AC3E}">
        <p14:creationId xmlns:p14="http://schemas.microsoft.com/office/powerpoint/2010/main" val="2598344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Call to Order, Salute to the Flag &amp; Roll Call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 to Order – Darren Rash</a:t>
            </a:r>
          </a:p>
          <a:p>
            <a:r>
              <a:rPr lang="en-US" dirty="0"/>
              <a:t>Salute to Flag – All</a:t>
            </a:r>
          </a:p>
          <a:p>
            <a:r>
              <a:rPr lang="en-US" dirty="0"/>
              <a:t>Roll Call – Borough Secretary</a:t>
            </a:r>
          </a:p>
        </p:txBody>
      </p:sp>
    </p:spTree>
    <p:extLst>
      <p:ext uri="{BB962C8B-B14F-4D97-AF65-F5344CB8AC3E}">
        <p14:creationId xmlns:p14="http://schemas.microsoft.com/office/powerpoint/2010/main" val="83603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An Executive Session to review a Real Estate Matter with the Borough Solicitor was held prior to the meeting. </a:t>
            </a:r>
          </a:p>
          <a:p>
            <a:r>
              <a:rPr lang="en-US" dirty="0"/>
              <a:t>Due to the Corona Virus Covid-19 Restrictions on public gatherings,  Schwenksville Borough will be conducting Monthly Borough Council Meetings On-line via Zoom</a:t>
            </a:r>
          </a:p>
          <a:p>
            <a:r>
              <a:rPr lang="en-US" dirty="0"/>
              <a:t>Participants are asked to Authenticate by signing into Zoom or to identify themselves to avoid “Zoom Bombers” and will be admitted to the meeting from a waiting room.</a:t>
            </a:r>
          </a:p>
          <a:p>
            <a:r>
              <a:rPr lang="en-US" dirty="0"/>
              <a:t>On-line Meetings are permitted in accordance with Emergency Declarations for a Pandemic</a:t>
            </a:r>
          </a:p>
          <a:p>
            <a:r>
              <a:rPr lang="en-US" dirty="0"/>
              <a:t>The Meeting will be Recorded for the purpose of aiding in the writing of Meeting Minutes; minutes will be kept as usual.   The written meeting minutes will be the official record of the meeting after they approved at a subsequent meeting and recordings will be deleted. </a:t>
            </a:r>
          </a:p>
        </p:txBody>
      </p:sp>
    </p:spTree>
    <p:extLst>
      <p:ext uri="{BB962C8B-B14F-4D97-AF65-F5344CB8AC3E}">
        <p14:creationId xmlns:p14="http://schemas.microsoft.com/office/powerpoint/2010/main" val="110573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Informational Items &amp; Special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Police Monthly Report</a:t>
            </a:r>
          </a:p>
          <a:p>
            <a:r>
              <a:rPr lang="en-US" dirty="0"/>
              <a:t>Fire/Fire Marshal/EMC Report – Chris Melville</a:t>
            </a:r>
          </a:p>
          <a:p>
            <a:r>
              <a:rPr lang="en-US" dirty="0"/>
              <a:t>Ambulance Report – Chris Melville</a:t>
            </a:r>
          </a:p>
        </p:txBody>
      </p:sp>
    </p:spTree>
    <p:extLst>
      <p:ext uri="{BB962C8B-B14F-4D97-AF65-F5344CB8AC3E}">
        <p14:creationId xmlns:p14="http://schemas.microsoft.com/office/powerpoint/2010/main" val="3447964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Forum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now entertain public comments from meeting participants.  You can type questions into the CHAT Box on the right-hand side of your screen or ask to be recognized. </a:t>
            </a:r>
          </a:p>
        </p:txBody>
      </p:sp>
    </p:spTree>
    <p:extLst>
      <p:ext uri="{BB962C8B-B14F-4D97-AF65-F5344CB8AC3E}">
        <p14:creationId xmlns:p14="http://schemas.microsoft.com/office/powerpoint/2010/main" val="2062650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CCD54-A8DC-4304-933E-D87CEA1EA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Action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C9559-139E-4DFF-B154-C7EE2B676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573" y="990600"/>
            <a:ext cx="8229600" cy="5715000"/>
          </a:xfr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Approval of the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October 8th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2020 Meeting Minutes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Treasurer’s Report for month of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October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&amp; Payment of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November Bills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List</a:t>
            </a:r>
          </a:p>
          <a:p>
            <a:pPr rtl="0" fontAlgn="base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</a:rPr>
              <a:t>300 Main Street Renovation Project Action Items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</a:rPr>
              <a:t>Payments</a:t>
            </a:r>
          </a:p>
          <a:p>
            <a:pPr marL="1143000" lvl="2" indent="-2286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</a:rPr>
              <a:t>Payment App #10 /Req #11</a:t>
            </a:r>
            <a:r>
              <a:rPr lang="en-US" sz="1800" b="0" i="0" u="none" strike="noStrike" dirty="0">
                <a:solidFill>
                  <a:srgbClr val="0000CC"/>
                </a:solidFill>
                <a:effectLst/>
              </a:rPr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</a:rPr>
              <a:t>$78,319.52 –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</a:rPr>
              <a:t>Uhrig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</a:rPr>
              <a:t> Construction, RK&amp;CO $1,070.90; Robert L. Brant $208.00; $2,532.14 Interest Paid</a:t>
            </a:r>
          </a:p>
          <a:p>
            <a:pPr marL="742950" lvl="1" indent="-285750" rtl="0" fontAlgn="base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</a:rPr>
              <a:t>Change order #23 changing the Substantial Completion Date to 11/13/2020.</a:t>
            </a:r>
          </a:p>
          <a:p>
            <a:pPr lvl="1" fontAlgn="base"/>
            <a:r>
              <a:rPr lang="en-US" sz="1400" b="1" dirty="0"/>
              <a:t>Change order #23 </a:t>
            </a:r>
            <a:r>
              <a:rPr lang="en-US" sz="1400" dirty="0"/>
              <a:t>– NO Change in Contract Value.  Changes Substantial Completion Date to 11/13/20.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>
              <a:buNone/>
              <a:defRPr/>
            </a:pPr>
            <a:endParaRPr lang="en-US" sz="1600" dirty="0">
              <a:latin typeface="Calibri"/>
              <a:cs typeface="Calibri"/>
            </a:endParaRPr>
          </a:p>
          <a:p>
            <a:pPr indent="-285750" fontAlgn="base">
              <a:buFont typeface="Arial" panose="020B0604020202020204" pitchFamily="34" charset="0"/>
              <a:buChar char="–"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607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Manager’s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1"/>
            <a:ext cx="3429000" cy="40386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1100" dirty="0"/>
          </a:p>
          <a:p>
            <a:pPr marL="0" lvl="0" indent="0">
              <a:buNone/>
            </a:pPr>
            <a:endParaRPr lang="en-US" sz="11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>
                <a:hlinkClick r:id="rId2"/>
              </a:rPr>
              <a:t>Finance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Meeting Location Moving Forward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Meeting Facility Usage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Dedication of New Building</a:t>
            </a:r>
            <a:endParaRPr lang="en-US" sz="1100" dirty="0">
              <a:solidFill>
                <a:schemeClr val="tx1">
                  <a:lumMod val="95000"/>
                  <a:lumOff val="5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2021 Draft Budget Presentation</a:t>
            </a:r>
          </a:p>
          <a:p>
            <a:pPr lvl="2"/>
            <a:r>
              <a:rPr lang="en-US" sz="1100" dirty="0">
                <a:cs typeface="Calibri"/>
              </a:rPr>
              <a:t>Authorize Budget for Advertisement</a:t>
            </a:r>
          </a:p>
          <a:p>
            <a:pPr lvl="2"/>
            <a:r>
              <a:rPr lang="en-US" sz="1100" dirty="0">
                <a:cs typeface="Calibri"/>
              </a:rPr>
              <a:t>Authorize Advertisement of Tax Ordinance</a:t>
            </a:r>
          </a:p>
          <a:p>
            <a:pPr marL="457200" lvl="1" indent="0">
              <a:buNone/>
            </a:pP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E26E5C-86DE-478A-99EF-4A7B2621E54A}"/>
              </a:ext>
            </a:extLst>
          </p:cNvPr>
          <p:cNvSpPr/>
          <p:nvPr/>
        </p:nvSpPr>
        <p:spPr>
          <a:xfrm>
            <a:off x="2286000" y="-3480584"/>
            <a:ext cx="457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linkClick r:id="rId3" action="ppaction://hlinkfile"/>
              </a:rPr>
              <a:t>Finance Report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Ordinance Amendments – Codify Above Rules subject to amendment by </a:t>
            </a:r>
            <a:r>
              <a:rPr lang="en-US" dirty="0" err="1"/>
              <a:t>Resolutuion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Authorization to go out for bids for Plaza Lighting Installation and Site Work; Ordering of Ornamental lights from Co-Stars, Purchase of  Pavilion and Self-Watering Planters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7495E97-C568-40C0-AB6E-85280A8196C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3479180"/>
              </p:ext>
            </p:extLst>
          </p:nvPr>
        </p:nvGraphicFramePr>
        <p:xfrm>
          <a:off x="3657600" y="1905000"/>
          <a:ext cx="5029202" cy="28548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4733">
                  <a:extLst>
                    <a:ext uri="{9D8B030D-6E8A-4147-A177-3AD203B41FA5}">
                      <a16:colId xmlns:a16="http://schemas.microsoft.com/office/drawing/2014/main" val="1727208686"/>
                    </a:ext>
                  </a:extLst>
                </a:gridCol>
                <a:gridCol w="474733">
                  <a:extLst>
                    <a:ext uri="{9D8B030D-6E8A-4147-A177-3AD203B41FA5}">
                      <a16:colId xmlns:a16="http://schemas.microsoft.com/office/drawing/2014/main" val="57290067"/>
                    </a:ext>
                  </a:extLst>
                </a:gridCol>
                <a:gridCol w="474733">
                  <a:extLst>
                    <a:ext uri="{9D8B030D-6E8A-4147-A177-3AD203B41FA5}">
                      <a16:colId xmlns:a16="http://schemas.microsoft.com/office/drawing/2014/main" val="2851778890"/>
                    </a:ext>
                  </a:extLst>
                </a:gridCol>
                <a:gridCol w="474733">
                  <a:extLst>
                    <a:ext uri="{9D8B030D-6E8A-4147-A177-3AD203B41FA5}">
                      <a16:colId xmlns:a16="http://schemas.microsoft.com/office/drawing/2014/main" val="3451479954"/>
                    </a:ext>
                  </a:extLst>
                </a:gridCol>
                <a:gridCol w="474733">
                  <a:extLst>
                    <a:ext uri="{9D8B030D-6E8A-4147-A177-3AD203B41FA5}">
                      <a16:colId xmlns:a16="http://schemas.microsoft.com/office/drawing/2014/main" val="602992786"/>
                    </a:ext>
                  </a:extLst>
                </a:gridCol>
                <a:gridCol w="474733">
                  <a:extLst>
                    <a:ext uri="{9D8B030D-6E8A-4147-A177-3AD203B41FA5}">
                      <a16:colId xmlns:a16="http://schemas.microsoft.com/office/drawing/2014/main" val="1432650366"/>
                    </a:ext>
                  </a:extLst>
                </a:gridCol>
                <a:gridCol w="474733">
                  <a:extLst>
                    <a:ext uri="{9D8B030D-6E8A-4147-A177-3AD203B41FA5}">
                      <a16:colId xmlns:a16="http://schemas.microsoft.com/office/drawing/2014/main" val="103915755"/>
                    </a:ext>
                  </a:extLst>
                </a:gridCol>
                <a:gridCol w="474733">
                  <a:extLst>
                    <a:ext uri="{9D8B030D-6E8A-4147-A177-3AD203B41FA5}">
                      <a16:colId xmlns:a16="http://schemas.microsoft.com/office/drawing/2014/main" val="864263079"/>
                    </a:ext>
                  </a:extLst>
                </a:gridCol>
                <a:gridCol w="756605">
                  <a:extLst>
                    <a:ext uri="{9D8B030D-6E8A-4147-A177-3AD203B41FA5}">
                      <a16:colId xmlns:a16="http://schemas.microsoft.com/office/drawing/2014/main" val="865029242"/>
                    </a:ext>
                  </a:extLst>
                </a:gridCol>
                <a:gridCol w="474733">
                  <a:extLst>
                    <a:ext uri="{9D8B030D-6E8A-4147-A177-3AD203B41FA5}">
                      <a16:colId xmlns:a16="http://schemas.microsoft.com/office/drawing/2014/main" val="2798585358"/>
                    </a:ext>
                  </a:extLst>
                </a:gridCol>
              </a:tblGrid>
              <a:tr h="37495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 12, 2020 Finance Report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07233945"/>
                  </a:ext>
                </a:extLst>
              </a:tr>
              <a:tr h="267825">
                <a:tc gridSpan="9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91499017"/>
                  </a:ext>
                </a:extLst>
              </a:tr>
              <a:tr h="267825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the fiscal period January 1,2020 through October 31, 2020 Total Income for General Fund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4221261"/>
                  </a:ext>
                </a:extLst>
              </a:tr>
              <a:tr h="267825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 Liquid Fuels Fund was $565,737.60 and Total Expenditures was $629,989.61 for a net loss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60473601"/>
                  </a:ext>
                </a:extLst>
              </a:tr>
              <a:tr h="267825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 $64,252.01. General Fund experienced a net loss of $55,258.20.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2006652"/>
                  </a:ext>
                </a:extLst>
              </a:tr>
              <a:tr h="267825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Assets: General Fund Assets total $249,317.77; Capital Fund Assets total $40,222.97; 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79806010"/>
                  </a:ext>
                </a:extLst>
              </a:tr>
              <a:tr h="267825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Liquid Fuels Fund Assests total $40,259.75; and Fire Museum Fund Assets of $18,264.44; 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70314988"/>
                  </a:ext>
                </a:extLst>
              </a:tr>
              <a:tr h="267825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Main Street Construction Fund Assets equal $17,203.04 for a combined Assets total of $365,267.97.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819886"/>
                  </a:ext>
                </a:extLst>
              </a:tr>
              <a:tr h="2678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16010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057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7A43A80-18F6-4D1A-8ADE-5AADC5C8FB80}"/>
              </a:ext>
            </a:extLst>
          </p:cNvPr>
          <p:cNvGraphicFramePr>
            <a:graphicFrameLocks noGrp="1"/>
          </p:cNvGraphicFramePr>
          <p:nvPr/>
        </p:nvGraphicFramePr>
        <p:xfrm>
          <a:off x="812800" y="1847850"/>
          <a:ext cx="7518400" cy="3162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086">
                  <a:extLst>
                    <a:ext uri="{9D8B030D-6E8A-4147-A177-3AD203B41FA5}">
                      <a16:colId xmlns:a16="http://schemas.microsoft.com/office/drawing/2014/main" val="2674965167"/>
                    </a:ext>
                  </a:extLst>
                </a:gridCol>
                <a:gridCol w="2169867">
                  <a:extLst>
                    <a:ext uri="{9D8B030D-6E8A-4147-A177-3AD203B41FA5}">
                      <a16:colId xmlns:a16="http://schemas.microsoft.com/office/drawing/2014/main" val="147251421"/>
                    </a:ext>
                  </a:extLst>
                </a:gridCol>
                <a:gridCol w="1192793">
                  <a:extLst>
                    <a:ext uri="{9D8B030D-6E8A-4147-A177-3AD203B41FA5}">
                      <a16:colId xmlns:a16="http://schemas.microsoft.com/office/drawing/2014/main" val="1636640598"/>
                    </a:ext>
                  </a:extLst>
                </a:gridCol>
                <a:gridCol w="1091278">
                  <a:extLst>
                    <a:ext uri="{9D8B030D-6E8A-4147-A177-3AD203B41FA5}">
                      <a16:colId xmlns:a16="http://schemas.microsoft.com/office/drawing/2014/main" val="1430871490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1313311922"/>
                    </a:ext>
                  </a:extLst>
                </a:gridCol>
                <a:gridCol w="1170586">
                  <a:extLst>
                    <a:ext uri="{9D8B030D-6E8A-4147-A177-3AD203B41FA5}">
                      <a16:colId xmlns:a16="http://schemas.microsoft.com/office/drawing/2014/main" val="187317069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FUND NUMBER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FUND NAME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EXPENSE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REVENUE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USE OF FUND BALANCE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Buget Number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3165668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General Fund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$648,689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$648,689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$648,689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50720267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Borough Hall Construction Fund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$29,195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$13,000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$16,195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$29,195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83791199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Capital Project Fund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$434,801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$429,801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$5,000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$434,801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3057522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Liquid Fuels Fund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$51,000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$32,870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$18,130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$51,000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1772168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Fire Co. Museum Fund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$1,750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45557384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$1,165,685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$1,124,610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TOTAL ALL FUNDS: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$1,165,685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4382403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168157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864397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99271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Currently Includes a tax increase of: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1.4 mill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11155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515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877030"/>
              </p:ext>
            </p:extLst>
          </p:nvPr>
        </p:nvGraphicFramePr>
        <p:xfrm>
          <a:off x="247480" y="299357"/>
          <a:ext cx="8649040" cy="6259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1340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27589B3743214788F33E9C973CE5C1" ma:contentTypeVersion="11" ma:contentTypeDescription="Create a new document." ma:contentTypeScope="" ma:versionID="d4713f245f1bd523e9fb7525e02bca95">
  <xsd:schema xmlns:xsd="http://www.w3.org/2001/XMLSchema" xmlns:xs="http://www.w3.org/2001/XMLSchema" xmlns:p="http://schemas.microsoft.com/office/2006/metadata/properties" xmlns:ns2="00acc51c-13cd-4304-9063-4e506954943b" xmlns:ns3="c6fb6f9a-fd0f-4c17-ba1a-e91650c417ad" targetNamespace="http://schemas.microsoft.com/office/2006/metadata/properties" ma:root="true" ma:fieldsID="94c5328a59598ad50b15fcc41ba81a84" ns2:_="" ns3:_="">
    <xsd:import namespace="00acc51c-13cd-4304-9063-4e506954943b"/>
    <xsd:import namespace="c6fb6f9a-fd0f-4c17-ba1a-e91650c417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acc51c-13cd-4304-9063-4e5069549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b6f9a-fd0f-4c17-ba1a-e91650c417a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E6D045-E25B-4B34-9F2D-9F1FF95B56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acc51c-13cd-4304-9063-4e506954943b"/>
    <ds:schemaRef ds:uri="c6fb6f9a-fd0f-4c17-ba1a-e91650c417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918537-9F35-4BD7-9B9F-ACDDB4116C76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00acc51c-13cd-4304-9063-4e506954943b"/>
    <ds:schemaRef ds:uri="http://purl.org/dc/dcmitype/"/>
    <ds:schemaRef ds:uri="http://schemas.microsoft.com/office/2006/metadata/properties"/>
    <ds:schemaRef ds:uri="http://schemas.openxmlformats.org/package/2006/metadata/core-properties"/>
    <ds:schemaRef ds:uri="c6fb6f9a-fd0f-4c17-ba1a-e91650c417ad"/>
  </ds:schemaRefs>
</ds:datastoreItem>
</file>

<file path=customXml/itemProps3.xml><?xml version="1.0" encoding="utf-8"?>
<ds:datastoreItem xmlns:ds="http://schemas.openxmlformats.org/officeDocument/2006/customXml" ds:itemID="{13AF5A23-926D-4279-83B5-68AC422FFB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26729</TotalTime>
  <Words>1059</Words>
  <Application>Microsoft Office PowerPoint</Application>
  <PresentationFormat>On-screen Show (4:3)</PresentationFormat>
  <Paragraphs>208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Modernica</vt:lpstr>
      <vt:lpstr>Office Theme</vt:lpstr>
      <vt:lpstr>Borough Council Meeting Agenda</vt:lpstr>
      <vt:lpstr>Call to Order, Salute to the Flag &amp; Roll Call</vt:lpstr>
      <vt:lpstr>Meeting Announcements</vt:lpstr>
      <vt:lpstr>Informational Items &amp; Special Business</vt:lpstr>
      <vt:lpstr>Public Forum</vt:lpstr>
      <vt:lpstr>Action Items</vt:lpstr>
      <vt:lpstr>Manager’s Report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Business</vt:lpstr>
      <vt:lpstr>PowerPoint Presentation</vt:lpstr>
      <vt:lpstr>Committee Reports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Borough Council Meeting Agenda</dc:title>
  <dc:creator>Anne</dc:creator>
  <cp:lastModifiedBy>Anne Klepfer</cp:lastModifiedBy>
  <cp:revision>114</cp:revision>
  <cp:lastPrinted>2020-10-08T13:12:38Z</cp:lastPrinted>
  <dcterms:created xsi:type="dcterms:W3CDTF">2020-03-18T18:52:16Z</dcterms:created>
  <dcterms:modified xsi:type="dcterms:W3CDTF">2020-11-12T19:50:15Z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0x010100DA27589B3743214788F33E9C973CE5C1</vt:lpwstr>
  </property>
</Properties>
</file>